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97" r:id="rId9"/>
    <p:sldId id="263" r:id="rId10"/>
    <p:sldId id="264" r:id="rId11"/>
    <p:sldId id="284" r:id="rId12"/>
    <p:sldId id="285" r:id="rId13"/>
    <p:sldId id="286" r:id="rId14"/>
    <p:sldId id="274" r:id="rId15"/>
    <p:sldId id="275" r:id="rId16"/>
    <p:sldId id="282" r:id="rId17"/>
    <p:sldId id="287" r:id="rId18"/>
    <p:sldId id="288" r:id="rId19"/>
    <p:sldId id="289" r:id="rId20"/>
    <p:sldId id="290" r:id="rId21"/>
    <p:sldId id="291" r:id="rId22"/>
    <p:sldId id="292" r:id="rId23"/>
    <p:sldId id="293" r:id="rId24"/>
    <p:sldId id="294" r:id="rId25"/>
    <p:sldId id="279" r:id="rId26"/>
    <p:sldId id="295" r:id="rId27"/>
    <p:sldId id="296"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EBDC87A2-37C6-4D98-B605-69CF598D00AF}" type="datetimeFigureOut">
              <a:rPr lang="nl-NL" smtClean="0"/>
              <a:t>22-1-2016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394FAD-5841-4825-BE94-DC9B1E4F26DC}" type="slidenum">
              <a:rPr lang="nl-NL" smtClean="0"/>
              <a:t>‹nr.›</a:t>
            </a:fld>
            <a:endParaRPr lang="nl-N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5607060"/>
      </p:ext>
    </p:extLst>
  </p:cSld>
  <p:clrMapOvr>
    <a:masterClrMapping/>
  </p:clrMapOvr>
  <p:transition spd="med" advClick="0" advTm="2000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Date Placeholder 2"/>
          <p:cNvSpPr>
            <a:spLocks noGrp="1"/>
          </p:cNvSpPr>
          <p:nvPr>
            <p:ph type="dt" sz="half" idx="10"/>
          </p:nvPr>
        </p:nvSpPr>
        <p:spPr/>
        <p:txBody>
          <a:bodyPr/>
          <a:lstStyle/>
          <a:p>
            <a:fld id="{EBDC87A2-37C6-4D98-B605-69CF598D00AF}" type="datetimeFigureOut">
              <a:rPr lang="nl-NL" smtClean="0"/>
              <a:t>22-1-2016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2350357897"/>
      </p:ext>
    </p:extLst>
  </p:cSld>
  <p:clrMapOvr>
    <a:masterClrMapping/>
  </p:clrMapOvr>
  <p:transition spd="med" advClick="0" advTm="20000">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BDC87A2-37C6-4D98-B605-69CF598D00AF}" type="datetimeFigureOut">
              <a:rPr lang="nl-NL" smtClean="0"/>
              <a:t>22-1-2016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4157616787"/>
      </p:ext>
    </p:extLst>
  </p:cSld>
  <p:clrMapOvr>
    <a:masterClrMapping/>
  </p:clrMapOvr>
  <p:transition spd="med" advClick="0" advTm="20000">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BDC87A2-37C6-4D98-B605-69CF598D00AF}" type="datetimeFigureOut">
              <a:rPr lang="nl-NL" smtClean="0"/>
              <a:t>22-1-2016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394FAD-5841-4825-BE94-DC9B1E4F26DC}" type="slidenum">
              <a:rPr lang="nl-NL" smtClean="0"/>
              <a:t>‹nr.›</a:t>
            </a:fld>
            <a:endParaRPr lang="nl-N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0613932"/>
      </p:ext>
    </p:extLst>
  </p:cSld>
  <p:clrMapOvr>
    <a:masterClrMapping/>
  </p:clrMapOvr>
  <p:transition spd="med" advClick="0" advTm="20000">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BDC87A2-37C6-4D98-B605-69CF598D00AF}" type="datetimeFigureOut">
              <a:rPr lang="nl-NL" smtClean="0"/>
              <a:t>22-1-2016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2878821689"/>
      </p:ext>
    </p:extLst>
  </p:cSld>
  <p:clrMapOvr>
    <a:masterClrMapping/>
  </p:clrMapOvr>
  <p:transition spd="med" advClick="0" advTm="20000">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BDC87A2-37C6-4D98-B605-69CF598D00AF}" type="datetimeFigureOut">
              <a:rPr lang="nl-NL" smtClean="0"/>
              <a:t>22-1-2016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394FAD-5841-4825-BE94-DC9B1E4F26DC}" type="slidenum">
              <a:rPr lang="nl-NL" smtClean="0"/>
              <a:t>‹nr.›</a:t>
            </a:fld>
            <a:endParaRPr lang="nl-N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13901288"/>
      </p:ext>
    </p:extLst>
  </p:cSld>
  <p:clrMapOvr>
    <a:masterClrMapping/>
  </p:clrMapOvr>
  <p:transition spd="med" advClick="0" advTm="20000">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BDC87A2-37C6-4D98-B605-69CF598D00AF}" type="datetimeFigureOut">
              <a:rPr lang="nl-NL" smtClean="0"/>
              <a:t>22-1-2016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4103869456"/>
      </p:ext>
    </p:extLst>
  </p:cSld>
  <p:clrMapOvr>
    <a:masterClrMapping/>
  </p:clrMapOvr>
  <p:transition spd="med" advClick="0" advTm="20000">
    <p:pul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BDC87A2-37C6-4D98-B605-69CF598D00AF}" type="datetimeFigureOut">
              <a:rPr lang="nl-NL" smtClean="0"/>
              <a:t>22-1-2016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3488410378"/>
      </p:ext>
    </p:extLst>
  </p:cSld>
  <p:clrMapOvr>
    <a:masterClrMapping/>
  </p:clrMapOvr>
  <p:transition spd="med" advClick="0" advTm="20000">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BDC87A2-37C6-4D98-B605-69CF598D00AF}" type="datetimeFigureOut">
              <a:rPr lang="nl-NL" smtClean="0"/>
              <a:t>22-1-2016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1922508431"/>
      </p:ext>
    </p:extLst>
  </p:cSld>
  <p:clrMapOvr>
    <a:masterClrMapping/>
  </p:clrMapOvr>
  <p:transition spd="med" advClick="0" advTm="2000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BDC87A2-37C6-4D98-B605-69CF598D00AF}" type="datetimeFigureOut">
              <a:rPr lang="nl-NL" smtClean="0"/>
              <a:t>22-1-2016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3451227262"/>
      </p:ext>
    </p:extLst>
  </p:cSld>
  <p:clrMapOvr>
    <a:masterClrMapping/>
  </p:clrMapOvr>
  <p:transition spd="med" advClick="0" advTm="2000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smtClean="0"/>
              <a:t>Klik om de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BDC87A2-37C6-4D98-B605-69CF598D00AF}" type="datetimeFigureOut">
              <a:rPr lang="nl-NL" smtClean="0"/>
              <a:t>22-1-2016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3602330812"/>
      </p:ext>
    </p:extLst>
  </p:cSld>
  <p:clrMapOvr>
    <a:masterClrMapping/>
  </p:clrMapOvr>
  <p:transition spd="med" advClick="0" advTm="2000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EBDC87A2-37C6-4D98-B605-69CF598D00AF}" type="datetimeFigureOut">
              <a:rPr lang="nl-NL" smtClean="0"/>
              <a:t>22-1-2016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2625863996"/>
      </p:ext>
    </p:extLst>
  </p:cSld>
  <p:clrMapOvr>
    <a:masterClrMapping/>
  </p:clrMapOvr>
  <p:transition spd="med" advClick="0" advTm="20000">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EBDC87A2-37C6-4D98-B605-69CF598D00AF}" type="datetimeFigureOut">
              <a:rPr lang="nl-NL" smtClean="0"/>
              <a:t>22-1-2016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3272356384"/>
      </p:ext>
    </p:extLst>
  </p:cSld>
  <p:clrMapOvr>
    <a:masterClrMapping/>
  </p:clrMapOvr>
  <p:transition spd="med" advClick="0" advTm="20000">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EBDC87A2-37C6-4D98-B605-69CF598D00AF}" type="datetimeFigureOut">
              <a:rPr lang="nl-NL" smtClean="0"/>
              <a:t>22-1-2016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2450746731"/>
      </p:ext>
    </p:extLst>
  </p:cSld>
  <p:clrMapOvr>
    <a:masterClrMapping/>
  </p:clrMapOvr>
  <p:transition spd="med" advClick="0" advTm="20000">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C87A2-37C6-4D98-B605-69CF598D00AF}" type="datetimeFigureOut">
              <a:rPr lang="nl-NL" smtClean="0"/>
              <a:t>22-1-2016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625758914"/>
      </p:ext>
    </p:extLst>
  </p:cSld>
  <p:clrMapOvr>
    <a:masterClrMapping/>
  </p:clrMapOvr>
  <p:transition spd="med" advClick="0" advTm="20000">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EBDC87A2-37C6-4D98-B605-69CF598D00AF}" type="datetimeFigureOut">
              <a:rPr lang="nl-NL" smtClean="0"/>
              <a:t>22-1-2016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1815914055"/>
      </p:ext>
    </p:extLst>
  </p:cSld>
  <p:clrMapOvr>
    <a:masterClrMapping/>
  </p:clrMapOvr>
  <p:transition spd="med" advClick="0" advTm="20000">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smtClean="0"/>
              <a:t>Klik om de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EBDC87A2-37C6-4D98-B605-69CF598D00AF}" type="datetimeFigureOut">
              <a:rPr lang="nl-NL" smtClean="0"/>
              <a:t>22-1-2016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C394FAD-5841-4825-BE94-DC9B1E4F26DC}" type="slidenum">
              <a:rPr lang="nl-NL" smtClean="0"/>
              <a:t>‹nr.›</a:t>
            </a:fld>
            <a:endParaRPr lang="nl-NL"/>
          </a:p>
        </p:txBody>
      </p:sp>
    </p:spTree>
    <p:extLst>
      <p:ext uri="{BB962C8B-B14F-4D97-AF65-F5344CB8AC3E}">
        <p14:creationId xmlns:p14="http://schemas.microsoft.com/office/powerpoint/2010/main" val="4173500195"/>
      </p:ext>
    </p:extLst>
  </p:cSld>
  <p:clrMapOvr>
    <a:masterClrMapping/>
  </p:clrMapOvr>
  <p:transition spd="med" advClick="0" advTm="20000">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BDC87A2-37C6-4D98-B605-69CF598D00AF}" type="datetimeFigureOut">
              <a:rPr lang="nl-NL" smtClean="0"/>
              <a:t>22-1-2016</a:t>
            </a:fld>
            <a:endParaRPr lang="nl-N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C394FAD-5841-4825-BE94-DC9B1E4F26DC}" type="slidenum">
              <a:rPr lang="nl-NL" smtClean="0"/>
              <a:t>‹nr.›</a:t>
            </a:fld>
            <a:endParaRPr lang="nl-NL"/>
          </a:p>
        </p:txBody>
      </p:sp>
    </p:spTree>
    <p:extLst>
      <p:ext uri="{BB962C8B-B14F-4D97-AF65-F5344CB8AC3E}">
        <p14:creationId xmlns:p14="http://schemas.microsoft.com/office/powerpoint/2010/main" val="399789906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ransition spd="med" advClick="0" advTm="20000">
    <p:pull/>
  </p:transition>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4146" y="622300"/>
            <a:ext cx="8001000" cy="1790700"/>
          </a:xfrm>
        </p:spPr>
        <p:txBody>
          <a:bodyPr/>
          <a:lstStyle/>
          <a:p>
            <a:r>
              <a:rPr lang="nl-NL" dirty="0" err="1" smtClean="0"/>
              <a:t>Kosterswenning</a:t>
            </a:r>
            <a:r>
              <a:rPr lang="nl-NL" dirty="0" smtClean="0"/>
              <a:t> – jeugdhonk? En Aula?</a:t>
            </a:r>
            <a:endParaRPr lang="nl-NL" dirty="0"/>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b="8666"/>
          <a:stretch/>
        </p:blipFill>
        <p:spPr>
          <a:xfrm>
            <a:off x="8555146" y="3657600"/>
            <a:ext cx="3394016" cy="2847110"/>
          </a:xfrm>
          <a:prstGeom prst="rect">
            <a:avLst/>
          </a:prstGeom>
        </p:spPr>
      </p:pic>
      <p:sp>
        <p:nvSpPr>
          <p:cNvPr id="5" name="Titel 1"/>
          <p:cNvSpPr txBox="1">
            <a:spLocks/>
          </p:cNvSpPr>
          <p:nvPr/>
        </p:nvSpPr>
        <p:spPr>
          <a:xfrm>
            <a:off x="554146" y="3276600"/>
            <a:ext cx="8001000" cy="9271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smtClean="0"/>
              <a:t>Samen?</a:t>
            </a:r>
            <a:endParaRPr lang="nl-NL" dirty="0"/>
          </a:p>
        </p:txBody>
      </p:sp>
      <p:sp>
        <p:nvSpPr>
          <p:cNvPr id="6" name="Titel 1"/>
          <p:cNvSpPr txBox="1">
            <a:spLocks/>
          </p:cNvSpPr>
          <p:nvPr/>
        </p:nvSpPr>
        <p:spPr>
          <a:xfrm>
            <a:off x="554146" y="4737100"/>
            <a:ext cx="8001000" cy="9271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dirty="0" smtClean="0"/>
              <a:t>In 1 gebouw?</a:t>
            </a:r>
            <a:endParaRPr lang="nl-NL" dirty="0"/>
          </a:p>
        </p:txBody>
      </p:sp>
    </p:spTree>
    <p:extLst>
      <p:ext uri="{BB962C8B-B14F-4D97-AF65-F5344CB8AC3E}">
        <p14:creationId xmlns:p14="http://schemas.microsoft.com/office/powerpoint/2010/main" val="817207481"/>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4" y="232927"/>
            <a:ext cx="8534400" cy="1507067"/>
          </a:xfrm>
        </p:spPr>
        <p:txBody>
          <a:bodyPr/>
          <a:lstStyle/>
          <a:p>
            <a:r>
              <a:rPr lang="nl-NL" dirty="0" smtClean="0"/>
              <a:t>Gewonnen</a:t>
            </a:r>
            <a:endParaRPr lang="nl-NL" dirty="0"/>
          </a:p>
        </p:txBody>
      </p:sp>
      <p:sp>
        <p:nvSpPr>
          <p:cNvPr id="3" name="Tijdelijke aanduiding voor inhoud 2"/>
          <p:cNvSpPr>
            <a:spLocks noGrp="1"/>
          </p:cNvSpPr>
          <p:nvPr>
            <p:ph idx="1"/>
          </p:nvPr>
        </p:nvSpPr>
        <p:spPr>
          <a:xfrm>
            <a:off x="568324" y="1568405"/>
            <a:ext cx="10515600" cy="939800"/>
          </a:xfrm>
        </p:spPr>
        <p:txBody>
          <a:bodyPr>
            <a:normAutofit/>
          </a:bodyPr>
          <a:lstStyle/>
          <a:p>
            <a:pPr marL="0" indent="0">
              <a:buNone/>
            </a:pPr>
            <a:r>
              <a:rPr lang="nl-NL" dirty="0" smtClean="0">
                <a:solidFill>
                  <a:schemeClr val="tx1"/>
                </a:solidFill>
              </a:rPr>
              <a:t>Na het indienen van een zienswijze door een omwonende, werd het knokken.</a:t>
            </a:r>
          </a:p>
          <a:p>
            <a:pPr marL="0" indent="0">
              <a:buNone/>
            </a:pPr>
            <a:endParaRPr lang="nl-NL" dirty="0" smtClean="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9724" y="2110133"/>
            <a:ext cx="2638425" cy="1733550"/>
          </a:xfrm>
          <a:prstGeom prst="rect">
            <a:avLst/>
          </a:prstGeom>
        </p:spPr>
      </p:pic>
      <p:sp>
        <p:nvSpPr>
          <p:cNvPr id="6" name="Tijdelijke aanduiding voor inhoud 2"/>
          <p:cNvSpPr txBox="1">
            <a:spLocks/>
          </p:cNvSpPr>
          <p:nvPr/>
        </p:nvSpPr>
        <p:spPr>
          <a:xfrm>
            <a:off x="568324" y="3985917"/>
            <a:ext cx="10515600" cy="1937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t>Nadat de gemeente had aangegeven dat we beter de stekker uit het project konden trekken, hebben we de handschoenen aangetrokken. Niet met vechten, maar met praten zijn we zover dat we verder kunnen. Eind oktober hebben we de omgevingsvergunning mogen ontvangen. </a:t>
            </a:r>
          </a:p>
          <a:p>
            <a:pPr marL="0" indent="0">
              <a:buFont typeface="Arial" panose="020B0604020202020204" pitchFamily="34" charset="0"/>
              <a:buNone/>
            </a:pPr>
            <a:endParaRPr lang="nl-NL" dirty="0" smtClean="0"/>
          </a:p>
        </p:txBody>
      </p:sp>
    </p:spTree>
    <p:extLst>
      <p:ext uri="{BB962C8B-B14F-4D97-AF65-F5344CB8AC3E}">
        <p14:creationId xmlns:p14="http://schemas.microsoft.com/office/powerpoint/2010/main" val="2052209215"/>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412" y="143932"/>
            <a:ext cx="8534400" cy="1507067"/>
          </a:xfrm>
        </p:spPr>
        <p:txBody>
          <a:bodyPr/>
          <a:lstStyle/>
          <a:p>
            <a:r>
              <a:rPr lang="nl-NL" dirty="0" smtClean="0"/>
              <a:t>Voorlichting</a:t>
            </a:r>
            <a:endParaRPr lang="nl-NL" dirty="0"/>
          </a:p>
        </p:txBody>
      </p:sp>
      <p:pic>
        <p:nvPicPr>
          <p:cNvPr id="4" name="Afbeelding 3" descr="http://www.kernmetpit.nl/Editie+2015/Deelnemende+projecten+2015/58777.jpg?width=400&amp;amp;height=-1"/>
          <p:cNvPicPr/>
          <p:nvPr/>
        </p:nvPicPr>
        <p:blipFill>
          <a:blip r:embed="rId2">
            <a:extLst>
              <a:ext uri="{28A0092B-C50C-407E-A947-70E740481C1C}">
                <a14:useLocalDpi xmlns:a14="http://schemas.microsoft.com/office/drawing/2010/main" val="0"/>
              </a:ext>
            </a:extLst>
          </a:blip>
          <a:srcRect/>
          <a:stretch>
            <a:fillRect/>
          </a:stretch>
        </p:blipFill>
        <p:spPr bwMode="auto">
          <a:xfrm>
            <a:off x="1655617" y="1503652"/>
            <a:ext cx="8007927" cy="4710112"/>
          </a:xfrm>
          <a:prstGeom prst="rect">
            <a:avLst/>
          </a:prstGeom>
          <a:noFill/>
          <a:ln>
            <a:noFill/>
          </a:ln>
        </p:spPr>
      </p:pic>
    </p:spTree>
    <p:extLst>
      <p:ext uri="{BB962C8B-B14F-4D97-AF65-F5344CB8AC3E}">
        <p14:creationId xmlns:p14="http://schemas.microsoft.com/office/powerpoint/2010/main" val="2135671924"/>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C:\Users\Greta\AppData\Local\Packages\microsoft.windowscommunicationsapps_8wekyb3d8bbwe\LocalState\LiveComm\27f8ad0cac53348c\120712-0049\Att\20003acd\CIMG596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204" y="347401"/>
            <a:ext cx="3210878" cy="4234989"/>
          </a:xfrm>
          <a:prstGeom prst="rect">
            <a:avLst/>
          </a:prstGeom>
          <a:noFill/>
          <a:ln>
            <a:noFill/>
          </a:ln>
        </p:spPr>
      </p:pic>
      <p:pic>
        <p:nvPicPr>
          <p:cNvPr id="5" name="Afbeelding 4" descr="C:\Users\Greta\AppData\Local\Packages\microsoft.windowscommunicationsapps_8wekyb3d8bbwe\LocalState\LiveComm\27f8ad0cac53348c\120712-0049\Att\20003acd\CIMG596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654" y="1186467"/>
            <a:ext cx="3425363" cy="4597805"/>
          </a:xfrm>
          <a:prstGeom prst="rect">
            <a:avLst/>
          </a:prstGeom>
          <a:noFill/>
          <a:ln>
            <a:noFill/>
          </a:ln>
        </p:spPr>
      </p:pic>
      <p:pic>
        <p:nvPicPr>
          <p:cNvPr id="6" name="Afbeelding 5" descr="C:\Users\Greta\AppData\Local\Packages\microsoft.windowscommunicationsapps_8wekyb3d8bbwe\LocalState\LiveComm\27f8ad0cac53348c\120712-0049\Att\20003ace\CIMG596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9288" y="347401"/>
            <a:ext cx="3110779" cy="4395614"/>
          </a:xfrm>
          <a:prstGeom prst="rect">
            <a:avLst/>
          </a:prstGeom>
          <a:noFill/>
          <a:ln>
            <a:noFill/>
          </a:ln>
        </p:spPr>
      </p:pic>
    </p:spTree>
    <p:extLst>
      <p:ext uri="{BB962C8B-B14F-4D97-AF65-F5344CB8AC3E}">
        <p14:creationId xmlns:p14="http://schemas.microsoft.com/office/powerpoint/2010/main" val="2594370004"/>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C:\Users\Greta\AppData\Local\Packages\microsoft.windowscommunicationsapps_8wekyb3d8bbwe\LocalState\LiveComm\27f8ad0cac53348c\120712-0049\Att\20003acb\CIMG60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987" y="455324"/>
            <a:ext cx="3629458" cy="2963285"/>
          </a:xfrm>
          <a:prstGeom prst="rect">
            <a:avLst/>
          </a:prstGeom>
          <a:noFill/>
          <a:ln>
            <a:noFill/>
          </a:ln>
        </p:spPr>
      </p:pic>
      <p:pic>
        <p:nvPicPr>
          <p:cNvPr id="5" name="Afbeelding 4"/>
          <p:cNvPicPr/>
          <p:nvPr/>
        </p:nvPicPr>
        <p:blipFill>
          <a:blip r:embed="rId3" cstate="print">
            <a:extLst>
              <a:ext uri="{28A0092B-C50C-407E-A947-70E740481C1C}">
                <a14:useLocalDpi xmlns:a14="http://schemas.microsoft.com/office/drawing/2010/main" val="0"/>
              </a:ext>
            </a:extLst>
          </a:blip>
          <a:stretch>
            <a:fillRect/>
          </a:stretch>
        </p:blipFill>
        <p:spPr>
          <a:xfrm>
            <a:off x="3556287" y="2560550"/>
            <a:ext cx="4070639" cy="3133667"/>
          </a:xfrm>
          <a:prstGeom prst="rect">
            <a:avLst/>
          </a:prstGeom>
        </p:spPr>
      </p:pic>
      <p:pic>
        <p:nvPicPr>
          <p:cNvPr id="6" name="Afbeelding 5" descr="C:\Users\Greta\AppData\Local\Packages\microsoft.windowscommunicationsapps_8wekyb3d8bbwe\LocalState\LiveComm\27f8ad0cac53348c\120712-0049\Att\20003acb\CIMG600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3305" y="455324"/>
            <a:ext cx="4699722" cy="3555567"/>
          </a:xfrm>
          <a:prstGeom prst="rect">
            <a:avLst/>
          </a:prstGeom>
          <a:noFill/>
          <a:ln>
            <a:noFill/>
          </a:ln>
        </p:spPr>
      </p:pic>
    </p:spTree>
    <p:extLst>
      <p:ext uri="{BB962C8B-B14F-4D97-AF65-F5344CB8AC3E}">
        <p14:creationId xmlns:p14="http://schemas.microsoft.com/office/powerpoint/2010/main" val="1170428944"/>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2612" y="0"/>
            <a:ext cx="8534400" cy="1507067"/>
          </a:xfrm>
        </p:spPr>
        <p:txBody>
          <a:bodyPr/>
          <a:lstStyle/>
          <a:p>
            <a:r>
              <a:rPr lang="nl-NL" dirty="0" smtClean="0"/>
              <a:t>Overige suggesties</a:t>
            </a:r>
            <a:endParaRPr lang="nl-NL" dirty="0"/>
          </a:p>
        </p:txBody>
      </p:sp>
      <p:sp>
        <p:nvSpPr>
          <p:cNvPr id="3" name="Tijdelijke aanduiding voor inhoud 2"/>
          <p:cNvSpPr>
            <a:spLocks noGrp="1"/>
          </p:cNvSpPr>
          <p:nvPr>
            <p:ph idx="1"/>
          </p:nvPr>
        </p:nvSpPr>
        <p:spPr>
          <a:xfrm>
            <a:off x="684212" y="1651000"/>
            <a:ext cx="8534400" cy="4889500"/>
          </a:xfrm>
        </p:spPr>
        <p:txBody>
          <a:bodyPr>
            <a:normAutofit/>
          </a:bodyPr>
          <a:lstStyle/>
          <a:p>
            <a:pPr marL="0" indent="0">
              <a:buNone/>
            </a:pPr>
            <a:r>
              <a:rPr lang="nl-NL" dirty="0" smtClean="0">
                <a:solidFill>
                  <a:schemeClr val="tx1"/>
                </a:solidFill>
              </a:rPr>
              <a:t>In een </a:t>
            </a:r>
            <a:r>
              <a:rPr lang="nl-NL" dirty="0" err="1" smtClean="0">
                <a:solidFill>
                  <a:schemeClr val="tx1"/>
                </a:solidFill>
              </a:rPr>
              <a:t>enquete</a:t>
            </a:r>
            <a:r>
              <a:rPr lang="nl-NL" dirty="0" smtClean="0">
                <a:solidFill>
                  <a:schemeClr val="tx1"/>
                </a:solidFill>
              </a:rPr>
              <a:t> onder jeugd en ouders werd geopperd dat de kosterswoning ook voor andere doeleinden kan worden gebruikt. Niet alle jeugd wil dat, maar het merendeel is daar wel positief over. </a:t>
            </a:r>
          </a:p>
          <a:p>
            <a:pPr marL="0" indent="0">
              <a:buNone/>
            </a:pPr>
            <a:r>
              <a:rPr lang="nl-NL" dirty="0" smtClean="0">
                <a:solidFill>
                  <a:schemeClr val="tx1"/>
                </a:solidFill>
              </a:rPr>
              <a:t>Genoemd is:</a:t>
            </a:r>
          </a:p>
          <a:p>
            <a:pPr marL="0" indent="0">
              <a:buNone/>
            </a:pPr>
            <a:r>
              <a:rPr lang="nl-NL" dirty="0" smtClean="0">
                <a:solidFill>
                  <a:schemeClr val="tx1"/>
                </a:solidFill>
              </a:rPr>
              <a:t>Het houden van workshops, tienerdiensten, catechisatie, clubavonden, een knutselmiddag voor de jongsten, disco, enz. </a:t>
            </a:r>
          </a:p>
          <a:p>
            <a:pPr marL="0" indent="0">
              <a:buNone/>
            </a:pPr>
            <a:r>
              <a:rPr lang="nl-NL" dirty="0" smtClean="0">
                <a:solidFill>
                  <a:schemeClr val="tx1"/>
                </a:solidFill>
              </a:rPr>
              <a:t>Nog een idee is om van de kosterswoning een </a:t>
            </a:r>
            <a:r>
              <a:rPr lang="nl-NL" dirty="0" err="1" smtClean="0">
                <a:solidFill>
                  <a:schemeClr val="tx1"/>
                </a:solidFill>
              </a:rPr>
              <a:t>Sumarder</a:t>
            </a:r>
            <a:r>
              <a:rPr lang="nl-NL" dirty="0" smtClean="0">
                <a:solidFill>
                  <a:schemeClr val="tx1"/>
                </a:solidFill>
              </a:rPr>
              <a:t> museum te maken of te verbouwen als eengezinswoning. Ook wordt nog gevraagd waarom de aula niet in de kosterswoning kan en de jeugd naar de zolder van de </a:t>
            </a:r>
            <a:r>
              <a:rPr lang="nl-NL" dirty="0" err="1" smtClean="0">
                <a:solidFill>
                  <a:schemeClr val="tx1"/>
                </a:solidFill>
              </a:rPr>
              <a:t>Moeting</a:t>
            </a:r>
            <a:r>
              <a:rPr lang="nl-NL" dirty="0" smtClean="0">
                <a:solidFill>
                  <a:schemeClr val="tx1"/>
                </a:solidFill>
              </a:rPr>
              <a:t>.</a:t>
            </a:r>
          </a:p>
          <a:p>
            <a:pPr marL="0" indent="0">
              <a:buNone/>
            </a:pPr>
            <a:r>
              <a:rPr lang="nl-NL" dirty="0" smtClean="0">
                <a:solidFill>
                  <a:schemeClr val="tx1"/>
                </a:solidFill>
              </a:rPr>
              <a:t>Aula gaat dus ook lukken. Andere opties zijn wel bij de gemeente onder de aandacht gebracht, maar niet alles is toe laat baar. </a:t>
            </a:r>
            <a:endParaRPr lang="nl-NL" dirty="0">
              <a:solidFill>
                <a:schemeClr val="tx1"/>
              </a:solidFill>
            </a:endParaRPr>
          </a:p>
        </p:txBody>
      </p:sp>
    </p:spTree>
    <p:extLst>
      <p:ext uri="{BB962C8B-B14F-4D97-AF65-F5344CB8AC3E}">
        <p14:creationId xmlns:p14="http://schemas.microsoft.com/office/powerpoint/2010/main" val="1890810540"/>
      </p:ext>
    </p:extLst>
  </p:cSld>
  <p:clrMapOvr>
    <a:masterClrMapping/>
  </p:clrMapOvr>
  <p:transition spd="med" advClick="0" advTm="2000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372532"/>
            <a:ext cx="8534400" cy="1507067"/>
          </a:xfrm>
        </p:spPr>
        <p:txBody>
          <a:bodyPr/>
          <a:lstStyle/>
          <a:p>
            <a:r>
              <a:rPr lang="nl-NL" dirty="0" smtClean="0"/>
              <a:t>Openingstijden</a:t>
            </a:r>
            <a:endParaRPr lang="nl-NL" dirty="0"/>
          </a:p>
        </p:txBody>
      </p:sp>
      <p:sp>
        <p:nvSpPr>
          <p:cNvPr id="3" name="Tijdelijke aanduiding voor inhoud 2"/>
          <p:cNvSpPr>
            <a:spLocks noGrp="1"/>
          </p:cNvSpPr>
          <p:nvPr>
            <p:ph idx="1"/>
          </p:nvPr>
        </p:nvSpPr>
        <p:spPr>
          <a:xfrm>
            <a:off x="720724" y="1676400"/>
            <a:ext cx="8534400" cy="3615267"/>
          </a:xfrm>
        </p:spPr>
        <p:txBody>
          <a:bodyPr>
            <a:normAutofit lnSpcReduction="10000"/>
          </a:bodyPr>
          <a:lstStyle/>
          <a:p>
            <a:pPr marL="0" indent="0">
              <a:buNone/>
            </a:pPr>
            <a:r>
              <a:rPr lang="nl-NL" dirty="0" smtClean="0">
                <a:solidFill>
                  <a:schemeClr val="tx1"/>
                </a:solidFill>
              </a:rPr>
              <a:t>De openingstijden die zijn genoemd, zijn heel divers. Maar duidelijk is dat er op vrijdagavond en zaterdagavond en op zondagmiddag behoefte is naar een plek waar de jeugd terecht kan.  Uiteindelijk ligt er een vergunning om 1 avond in de week open voor de jeugd, namelijk zaterdagavond van 19.00-23.00 uur. Het begin is er. </a:t>
            </a:r>
          </a:p>
          <a:p>
            <a:pPr marL="0" indent="0">
              <a:buNone/>
            </a:pPr>
            <a:endParaRPr lang="nl-NL" dirty="0">
              <a:solidFill>
                <a:schemeClr val="tx1"/>
              </a:solidFill>
            </a:endParaRPr>
          </a:p>
          <a:p>
            <a:pPr marL="0" indent="0">
              <a:buNone/>
            </a:pPr>
            <a:r>
              <a:rPr lang="nl-NL" dirty="0" smtClean="0">
                <a:solidFill>
                  <a:schemeClr val="tx1"/>
                </a:solidFill>
              </a:rPr>
              <a:t>Op andere dagen of andere tijden zou eventueel een andere invulling aan de kosterswoning kunnen worden gegeven. Bijvoorbeeld een eerder genoemde ontvangstruimte voor </a:t>
            </a:r>
            <a:r>
              <a:rPr lang="nl-NL" dirty="0" err="1" smtClean="0">
                <a:solidFill>
                  <a:schemeClr val="tx1"/>
                </a:solidFill>
              </a:rPr>
              <a:t>Kerkenpad</a:t>
            </a:r>
            <a:r>
              <a:rPr lang="nl-NL" dirty="0" smtClean="0">
                <a:solidFill>
                  <a:schemeClr val="tx1"/>
                </a:solidFill>
              </a:rPr>
              <a:t> of als consistorie of als expositieruimte. Dit heeft met name betrekking op de algemene ruimte.</a:t>
            </a:r>
            <a:endParaRPr lang="nl-NL" dirty="0">
              <a:solidFill>
                <a:schemeClr val="tx1"/>
              </a:solidFill>
            </a:endParaRPr>
          </a:p>
        </p:txBody>
      </p:sp>
    </p:spTree>
    <p:extLst>
      <p:ext uri="{BB962C8B-B14F-4D97-AF65-F5344CB8AC3E}">
        <p14:creationId xmlns:p14="http://schemas.microsoft.com/office/powerpoint/2010/main" val="1811251192"/>
      </p:ext>
    </p:extLst>
  </p:cSld>
  <p:clrMapOvr>
    <a:masterClrMapping/>
  </p:clrMapOvr>
  <p:transition spd="med" advClick="0" advTm="2000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4212" y="685800"/>
            <a:ext cx="8534400" cy="5410200"/>
          </a:xfrm>
        </p:spPr>
        <p:txBody>
          <a:bodyPr>
            <a:normAutofit/>
          </a:bodyPr>
          <a:lstStyle/>
          <a:p>
            <a:pPr marL="0" indent="0">
              <a:buNone/>
            </a:pPr>
            <a:r>
              <a:rPr lang="nl-NL" dirty="0" smtClean="0">
                <a:solidFill>
                  <a:schemeClr val="tx1"/>
                </a:solidFill>
              </a:rPr>
              <a:t>Enkele reacties die zijn ontvangen:</a:t>
            </a:r>
          </a:p>
          <a:p>
            <a:pPr marL="0" indent="0">
              <a:buNone/>
            </a:pPr>
            <a:endParaRPr lang="nl-NL" dirty="0">
              <a:solidFill>
                <a:schemeClr val="tx1"/>
              </a:solidFill>
            </a:endParaRPr>
          </a:p>
          <a:p>
            <a:pPr marL="0" indent="0">
              <a:buNone/>
            </a:pPr>
            <a:r>
              <a:rPr lang="nl-NL" dirty="0" smtClean="0">
                <a:solidFill>
                  <a:schemeClr val="tx1"/>
                </a:solidFill>
              </a:rPr>
              <a:t>“Goed plan!!! Het is een karakteristiek gebouw en krijgt zo een mooie bestemming.”</a:t>
            </a:r>
          </a:p>
          <a:p>
            <a:pPr marL="0" indent="0">
              <a:buNone/>
            </a:pPr>
            <a:endParaRPr lang="nl-NL" dirty="0">
              <a:solidFill>
                <a:schemeClr val="tx1"/>
              </a:solidFill>
            </a:endParaRPr>
          </a:p>
          <a:p>
            <a:pPr marL="0" indent="0">
              <a:buNone/>
            </a:pPr>
            <a:r>
              <a:rPr lang="nl-NL" dirty="0" smtClean="0">
                <a:solidFill>
                  <a:schemeClr val="tx1"/>
                </a:solidFill>
              </a:rPr>
              <a:t>Maar ook dat de inzet fantastisch is, maar de vraag blijft of de kosterswoning wel geschikt is en of er niet beter naar een locatie gezocht kan worden die wat meer van de bewoonde wereld af is. </a:t>
            </a:r>
          </a:p>
          <a:p>
            <a:pPr marL="0" indent="0">
              <a:buNone/>
            </a:pPr>
            <a:endParaRPr lang="nl-NL" dirty="0">
              <a:solidFill>
                <a:schemeClr val="tx1"/>
              </a:solidFill>
            </a:endParaRPr>
          </a:p>
          <a:p>
            <a:pPr marL="0" indent="0">
              <a:buNone/>
            </a:pPr>
            <a:r>
              <a:rPr lang="nl-NL" dirty="0" smtClean="0">
                <a:solidFill>
                  <a:schemeClr val="tx1"/>
                </a:solidFill>
              </a:rPr>
              <a:t>Omdat er geruchten waren dat er meer buurtbewoners moeite hadden met de bestemming, is er ook nog een </a:t>
            </a:r>
            <a:r>
              <a:rPr lang="nl-NL" dirty="0" err="1" smtClean="0">
                <a:solidFill>
                  <a:schemeClr val="tx1"/>
                </a:solidFill>
              </a:rPr>
              <a:t>enquete</a:t>
            </a:r>
            <a:r>
              <a:rPr lang="nl-NL" dirty="0" smtClean="0">
                <a:solidFill>
                  <a:schemeClr val="tx1"/>
                </a:solidFill>
              </a:rPr>
              <a:t> geweest in de buurt zelf. De meeste buurtbewoners zijn overwegend enthousiast en vinden dat het een kans verdient. </a:t>
            </a:r>
          </a:p>
          <a:p>
            <a:pPr marL="0" indent="0">
              <a:buNone/>
            </a:pPr>
            <a:endParaRPr lang="nl-NL" dirty="0"/>
          </a:p>
        </p:txBody>
      </p:sp>
    </p:spTree>
    <p:extLst>
      <p:ext uri="{BB962C8B-B14F-4D97-AF65-F5344CB8AC3E}">
        <p14:creationId xmlns:p14="http://schemas.microsoft.com/office/powerpoint/2010/main" val="2290337719"/>
      </p:ext>
    </p:extLst>
  </p:cSld>
  <p:clrMapOvr>
    <a:masterClrMapping/>
  </p:clrMapOvr>
  <p:transition spd="med" advClick="0" advTm="2000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685800"/>
            <a:ext cx="8534400" cy="1507067"/>
          </a:xfrm>
        </p:spPr>
        <p:txBody>
          <a:bodyPr/>
          <a:lstStyle/>
          <a:p>
            <a:r>
              <a:rPr lang="nl-NL" dirty="0" smtClean="0"/>
              <a:t>Inzet</a:t>
            </a:r>
            <a:endParaRPr lang="nl-NL" dirty="0"/>
          </a:p>
        </p:txBody>
      </p:sp>
      <p:sp>
        <p:nvSpPr>
          <p:cNvPr id="8" name="Tijdelijke aanduiding voor inhoud 7"/>
          <p:cNvSpPr>
            <a:spLocks noGrp="1"/>
          </p:cNvSpPr>
          <p:nvPr>
            <p:ph idx="1"/>
          </p:nvPr>
        </p:nvSpPr>
        <p:spPr>
          <a:xfrm>
            <a:off x="758824" y="1549400"/>
            <a:ext cx="8534400" cy="3615267"/>
          </a:xfrm>
        </p:spPr>
        <p:txBody>
          <a:bodyPr/>
          <a:lstStyle/>
          <a:p>
            <a:pPr marL="0" indent="0">
              <a:buNone/>
            </a:pPr>
            <a:r>
              <a:rPr lang="nl-NL" dirty="0" smtClean="0">
                <a:solidFill>
                  <a:schemeClr val="tx1"/>
                </a:solidFill>
              </a:rPr>
              <a:t>Die inzet </a:t>
            </a:r>
            <a:r>
              <a:rPr lang="nl-NL" dirty="0" smtClean="0">
                <a:solidFill>
                  <a:schemeClr val="tx1"/>
                </a:solidFill>
              </a:rPr>
              <a:t>trouwens</a:t>
            </a:r>
          </a:p>
          <a:p>
            <a:pPr marL="0" indent="0">
              <a:buNone/>
            </a:pPr>
            <a:r>
              <a:rPr lang="nl-NL" dirty="0" smtClean="0">
                <a:solidFill>
                  <a:schemeClr val="tx1"/>
                </a:solidFill>
              </a:rPr>
              <a:t>is </a:t>
            </a:r>
            <a:r>
              <a:rPr lang="nl-NL" dirty="0" smtClean="0">
                <a:solidFill>
                  <a:schemeClr val="tx1"/>
                </a:solidFill>
              </a:rPr>
              <a:t>ECHT FANTASTISCH</a:t>
            </a:r>
            <a:endParaRPr lang="nl-NL" dirty="0">
              <a:solidFill>
                <a:schemeClr val="tx1"/>
              </a:solidFill>
            </a:endParaRP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955" y="2374322"/>
            <a:ext cx="4542558" cy="3815749"/>
          </a:xfrm>
          <a:prstGeom prst="rect">
            <a:avLst/>
          </a:prstGeom>
        </p:spPr>
      </p:pic>
    </p:spTree>
    <p:extLst>
      <p:ext uri="{BB962C8B-B14F-4D97-AF65-F5344CB8AC3E}">
        <p14:creationId xmlns:p14="http://schemas.microsoft.com/office/powerpoint/2010/main" val="281810131"/>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C:\Users\Greta\AppData\Local\Packages\microsoft.windowscommunicationsapps_8wekyb3d8bbwe\LocalState\LiveComm\27f8ad0cac53348c\120712-0049\Att\20004dbf\CIMG617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89" y="298738"/>
            <a:ext cx="2666365" cy="2000250"/>
          </a:xfrm>
          <a:prstGeom prst="rect">
            <a:avLst/>
          </a:prstGeom>
          <a:noFill/>
          <a:ln>
            <a:noFill/>
          </a:ln>
        </p:spPr>
      </p:pic>
      <p:pic>
        <p:nvPicPr>
          <p:cNvPr id="5" name="Afbeelding 4" descr="C:\Users\Greta\AppData\Local\Packages\microsoft.windowscommunicationsapps_8wekyb3d8bbwe\LocalState\LiveComm\27f8ad0cac53348c\120712-0049\Att\20004dbf\CIMG618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107" y="751175"/>
            <a:ext cx="2679065" cy="2009775"/>
          </a:xfrm>
          <a:prstGeom prst="rect">
            <a:avLst/>
          </a:prstGeom>
          <a:noFill/>
          <a:ln>
            <a:noFill/>
          </a:ln>
        </p:spPr>
      </p:pic>
      <p:pic>
        <p:nvPicPr>
          <p:cNvPr id="6" name="Afbeelding 5" descr="C:\Users\Greta\AppData\Local\Packages\microsoft.windowscommunicationsapps_8wekyb3d8bbwe\LocalState\LiveComm\27f8ad0cac53348c\120712-0049\Att\20005473\CIMG635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3225" y="1667654"/>
            <a:ext cx="2619375" cy="1964055"/>
          </a:xfrm>
          <a:prstGeom prst="rect">
            <a:avLst/>
          </a:prstGeom>
          <a:noFill/>
          <a:ln>
            <a:noFill/>
          </a:ln>
        </p:spPr>
      </p:pic>
      <p:pic>
        <p:nvPicPr>
          <p:cNvPr id="7" name="Afbeelding 6" descr="C:\Users\Greta\AppData\Local\Packages\microsoft.windowscommunicationsapps_8wekyb3d8bbwe\LocalState\LiveComm\27f8ad0cac53348c\120712-0049\Att\20007595\CIMG722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7343" y="2549698"/>
            <a:ext cx="2619375" cy="1998490"/>
          </a:xfrm>
          <a:prstGeom prst="rect">
            <a:avLst/>
          </a:prstGeom>
          <a:noFill/>
          <a:ln>
            <a:noFill/>
          </a:ln>
        </p:spPr>
      </p:pic>
      <p:pic>
        <p:nvPicPr>
          <p:cNvPr id="8" name="Afbeelding 7" descr="C:\Users\Greta\AppData\Local\Packages\microsoft.windowscommunicationsapps_8wekyb3d8bbwe\LocalState\LiveComm\27f8ad0cac53348c\120712-0049\Att\20007595\CIMG722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2299" y="3780587"/>
            <a:ext cx="2835419" cy="2131839"/>
          </a:xfrm>
          <a:prstGeom prst="rect">
            <a:avLst/>
          </a:prstGeom>
          <a:noFill/>
          <a:ln>
            <a:noFill/>
          </a:ln>
        </p:spPr>
      </p:pic>
      <p:pic>
        <p:nvPicPr>
          <p:cNvPr id="9" name="Afbeelding 8" descr="C:\Users\Greta\AppData\Local\Packages\microsoft.windowscommunicationsapps_8wekyb3d8bbwe\LocalState\LiveComm\27f8ad0cac53348c\120712-0049\Att\200083c8\CIMG7328.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477214" y="3797682"/>
            <a:ext cx="3239713" cy="2683137"/>
          </a:xfrm>
          <a:prstGeom prst="rect">
            <a:avLst/>
          </a:prstGeom>
          <a:noFill/>
          <a:ln>
            <a:noFill/>
          </a:ln>
        </p:spPr>
      </p:pic>
      <p:pic>
        <p:nvPicPr>
          <p:cNvPr id="10" name="Afbeelding 9" descr="C:\Users\Greta\AppData\Local\Packages\microsoft.windowscommunicationsapps_8wekyb3d8bbwe\LocalState\LiveComm\27f8ad0cac53348c\120712-0049\Att\200083c8\CIMG737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9542" y="298738"/>
            <a:ext cx="3477419" cy="2992928"/>
          </a:xfrm>
          <a:prstGeom prst="rect">
            <a:avLst/>
          </a:prstGeom>
          <a:noFill/>
          <a:ln>
            <a:noFill/>
          </a:ln>
        </p:spPr>
      </p:pic>
      <p:sp>
        <p:nvSpPr>
          <p:cNvPr id="11" name="Titel 1"/>
          <p:cNvSpPr>
            <a:spLocks noGrp="1"/>
          </p:cNvSpPr>
          <p:nvPr>
            <p:ph type="title"/>
          </p:nvPr>
        </p:nvSpPr>
        <p:spPr>
          <a:xfrm>
            <a:off x="3473091" y="4224951"/>
            <a:ext cx="4529208" cy="1507067"/>
          </a:xfrm>
        </p:spPr>
        <p:txBody>
          <a:bodyPr>
            <a:normAutofit/>
          </a:bodyPr>
          <a:lstStyle/>
          <a:p>
            <a:r>
              <a:rPr lang="nl-NL" sz="3200" dirty="0" smtClean="0"/>
              <a:t>inzamelingsacties</a:t>
            </a:r>
            <a:endParaRPr lang="nl-NL" sz="3200" dirty="0"/>
          </a:p>
        </p:txBody>
      </p:sp>
      <p:sp>
        <p:nvSpPr>
          <p:cNvPr id="12" name="Titel 1"/>
          <p:cNvSpPr txBox="1">
            <a:spLocks/>
          </p:cNvSpPr>
          <p:nvPr/>
        </p:nvSpPr>
        <p:spPr>
          <a:xfrm>
            <a:off x="6914791" y="5571726"/>
            <a:ext cx="4529208"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1200" dirty="0" smtClean="0"/>
              <a:t>Auto’s wassen voor jeugdhonk en Gods Golden Acre</a:t>
            </a:r>
            <a:endParaRPr lang="nl-NL" sz="1200" dirty="0"/>
          </a:p>
        </p:txBody>
      </p:sp>
    </p:spTree>
    <p:extLst>
      <p:ext uri="{BB962C8B-B14F-4D97-AF65-F5344CB8AC3E}">
        <p14:creationId xmlns:p14="http://schemas.microsoft.com/office/powerpoint/2010/main" val="3823571495"/>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inVertical)">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www.kerk-sumar.nl/uploads/klant97/20150506_125307_(800x4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099" y="604837"/>
            <a:ext cx="4213282" cy="3115108"/>
          </a:xfrm>
          <a:prstGeom prst="rect">
            <a:avLst/>
          </a:prstGeom>
          <a:noFill/>
          <a:ln>
            <a:noFill/>
          </a:ln>
        </p:spPr>
      </p:pic>
      <p:pic>
        <p:nvPicPr>
          <p:cNvPr id="5" name="Afbeelding 4" descr="http://www.kerk-sumar.nl/uploads/klant97/moeting_(11)_(800x45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6540" y="1587210"/>
            <a:ext cx="4731010" cy="3629025"/>
          </a:xfrm>
          <a:prstGeom prst="rect">
            <a:avLst/>
          </a:prstGeom>
          <a:noFill/>
          <a:ln>
            <a:noFill/>
          </a:ln>
        </p:spPr>
      </p:pic>
      <p:pic>
        <p:nvPicPr>
          <p:cNvPr id="6" name="Afbeelding 5" descr="C:\Users\Greta\AppData\Local\Packages\microsoft.windowscommunicationsapps_8wekyb3d8bbwe\LocalState\LiveComm\27f8ad0cac53348c\120712-0049\Att\20005474\CIMG63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2709" y="3287421"/>
            <a:ext cx="4714327" cy="3279633"/>
          </a:xfrm>
          <a:prstGeom prst="rect">
            <a:avLst/>
          </a:prstGeom>
          <a:noFill/>
          <a:ln>
            <a:noFill/>
          </a:ln>
        </p:spPr>
      </p:pic>
      <p:sp>
        <p:nvSpPr>
          <p:cNvPr id="7" name="Titel 1"/>
          <p:cNvSpPr>
            <a:spLocks noGrp="1"/>
          </p:cNvSpPr>
          <p:nvPr>
            <p:ph type="title"/>
          </p:nvPr>
        </p:nvSpPr>
        <p:spPr>
          <a:xfrm>
            <a:off x="608099" y="5216235"/>
            <a:ext cx="4529208" cy="1507067"/>
          </a:xfrm>
        </p:spPr>
        <p:txBody>
          <a:bodyPr>
            <a:normAutofit/>
          </a:bodyPr>
          <a:lstStyle/>
          <a:p>
            <a:r>
              <a:rPr lang="nl-NL" sz="3200" dirty="0" smtClean="0"/>
              <a:t>Kussens naaien</a:t>
            </a:r>
            <a:endParaRPr lang="nl-NL" sz="3200" dirty="0"/>
          </a:p>
        </p:txBody>
      </p:sp>
    </p:spTree>
    <p:extLst>
      <p:ext uri="{BB962C8B-B14F-4D97-AF65-F5344CB8AC3E}">
        <p14:creationId xmlns:p14="http://schemas.microsoft.com/office/powerpoint/2010/main" val="1509021124"/>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9612" y="651932"/>
            <a:ext cx="8534400" cy="1507067"/>
          </a:xfrm>
        </p:spPr>
        <p:txBody>
          <a:bodyPr/>
          <a:lstStyle/>
          <a:p>
            <a:r>
              <a:rPr lang="nl-NL" dirty="0" smtClean="0"/>
              <a:t>Laat de vlam branden</a:t>
            </a:r>
            <a:endParaRPr lang="nl-NL" dirty="0"/>
          </a:p>
        </p:txBody>
      </p:sp>
      <p:sp>
        <p:nvSpPr>
          <p:cNvPr id="3" name="Tijdelijke aanduiding voor inhoud 2"/>
          <p:cNvSpPr>
            <a:spLocks noGrp="1"/>
          </p:cNvSpPr>
          <p:nvPr>
            <p:ph idx="1"/>
          </p:nvPr>
        </p:nvSpPr>
        <p:spPr>
          <a:xfrm>
            <a:off x="838200" y="1825625"/>
            <a:ext cx="6528955" cy="4351338"/>
          </a:xfrm>
        </p:spPr>
        <p:txBody>
          <a:bodyPr/>
          <a:lstStyle/>
          <a:p>
            <a:pPr marL="0" indent="0">
              <a:buNone/>
            </a:pPr>
            <a:r>
              <a:rPr lang="nl-NL" dirty="0" smtClean="0">
                <a:solidFill>
                  <a:schemeClr val="tx1"/>
                </a:solidFill>
              </a:rPr>
              <a:t>Het doel van het jongerenwerk van de PKN gemeente in </a:t>
            </a:r>
            <a:r>
              <a:rPr lang="nl-NL" dirty="0" err="1" smtClean="0">
                <a:solidFill>
                  <a:schemeClr val="tx1"/>
                </a:solidFill>
              </a:rPr>
              <a:t>Sumar</a:t>
            </a:r>
            <a:r>
              <a:rPr lang="nl-NL" dirty="0" smtClean="0">
                <a:solidFill>
                  <a:schemeClr val="tx1"/>
                </a:solidFill>
              </a:rPr>
              <a:t> is: niet zoveel mogelijk jongeren bereiken maar de jongeren die we bereiken in aanraking brengen met de </a:t>
            </a:r>
            <a:r>
              <a:rPr lang="nl-NL" dirty="0" err="1" smtClean="0">
                <a:solidFill>
                  <a:schemeClr val="tx1"/>
                </a:solidFill>
              </a:rPr>
              <a:t>Here</a:t>
            </a:r>
            <a:r>
              <a:rPr lang="nl-NL" dirty="0" smtClean="0">
                <a:solidFill>
                  <a:schemeClr val="tx1"/>
                </a:solidFill>
              </a:rPr>
              <a:t> Jezus. Dit doel nastreven door kinderen en jongeren zoveel mogelijk te betrekken en betrokken te houden bij Zijn gemeente in </a:t>
            </a:r>
            <a:r>
              <a:rPr lang="nl-NL" dirty="0" err="1" smtClean="0">
                <a:solidFill>
                  <a:schemeClr val="tx1"/>
                </a:solidFill>
              </a:rPr>
              <a:t>Sumar</a:t>
            </a:r>
            <a:r>
              <a:rPr lang="nl-NL" dirty="0" smtClean="0">
                <a:solidFill>
                  <a:schemeClr val="tx1"/>
                </a:solidFill>
              </a:rPr>
              <a:t>. </a:t>
            </a:r>
          </a:p>
          <a:p>
            <a:pPr marL="0" indent="0">
              <a:buNone/>
            </a:pPr>
            <a:endParaRPr lang="nl-NL" dirty="0" smtClean="0">
              <a:solidFill>
                <a:schemeClr val="tx1"/>
              </a:solidFill>
            </a:endParaRPr>
          </a:p>
          <a:p>
            <a:pPr marL="0" indent="0" algn="ctr">
              <a:buNone/>
            </a:pPr>
            <a:r>
              <a:rPr lang="nl-NL" dirty="0" smtClean="0">
                <a:solidFill>
                  <a:schemeClr val="tx1"/>
                </a:solidFill>
              </a:rPr>
              <a:t>Hart voor jongeren!</a:t>
            </a:r>
            <a:endParaRPr lang="nl-NL" dirty="0">
              <a:solidFill>
                <a:schemeClr val="tx1"/>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2857" y="0"/>
            <a:ext cx="4569143" cy="6858000"/>
          </a:xfrm>
          <a:prstGeom prst="rect">
            <a:avLst/>
          </a:prstGeom>
        </p:spPr>
      </p:pic>
      <p:sp>
        <p:nvSpPr>
          <p:cNvPr id="5" name="Titel 1"/>
          <p:cNvSpPr txBox="1">
            <a:spLocks/>
          </p:cNvSpPr>
          <p:nvPr/>
        </p:nvSpPr>
        <p:spPr>
          <a:xfrm>
            <a:off x="591848" y="6176963"/>
            <a:ext cx="8534400" cy="38446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1200" dirty="0" err="1" smtClean="0"/>
              <a:t>BroN</a:t>
            </a:r>
            <a:r>
              <a:rPr lang="nl-NL" sz="1200" dirty="0" smtClean="0"/>
              <a:t>: Beleidsplan PKN gemeente </a:t>
            </a:r>
            <a:r>
              <a:rPr lang="nl-NL" sz="1200" dirty="0" err="1" smtClean="0"/>
              <a:t>Sumar</a:t>
            </a:r>
            <a:endParaRPr lang="nl-NL" sz="1200" dirty="0"/>
          </a:p>
        </p:txBody>
      </p:sp>
    </p:spTree>
    <p:extLst>
      <p:ext uri="{BB962C8B-B14F-4D97-AF65-F5344CB8AC3E}">
        <p14:creationId xmlns:p14="http://schemas.microsoft.com/office/powerpoint/2010/main" val="2859359650"/>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www.kerk-sumar.nl/uploads/klant97/20150506_104955_(800x4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94" y="298826"/>
            <a:ext cx="6011141" cy="4242002"/>
          </a:xfrm>
          <a:prstGeom prst="rect">
            <a:avLst/>
          </a:prstGeom>
          <a:noFill/>
          <a:ln>
            <a:noFill/>
          </a:ln>
        </p:spPr>
      </p:pic>
      <p:pic>
        <p:nvPicPr>
          <p:cNvPr id="5" name="Afbeelding 4" descr="http://www.kerk-sumar.nl/uploads/klant97/20150506_105403_(800x45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693" y="2033934"/>
            <a:ext cx="6744480" cy="4481166"/>
          </a:xfrm>
          <a:prstGeom prst="rect">
            <a:avLst/>
          </a:prstGeom>
          <a:noFill/>
          <a:ln>
            <a:noFill/>
          </a:ln>
        </p:spPr>
      </p:pic>
      <p:sp>
        <p:nvSpPr>
          <p:cNvPr id="8" name="Titel 1"/>
          <p:cNvSpPr>
            <a:spLocks noGrp="1"/>
          </p:cNvSpPr>
          <p:nvPr>
            <p:ph type="title"/>
          </p:nvPr>
        </p:nvSpPr>
        <p:spPr>
          <a:xfrm>
            <a:off x="187485" y="5008033"/>
            <a:ext cx="4529208" cy="1507067"/>
          </a:xfrm>
        </p:spPr>
        <p:txBody>
          <a:bodyPr>
            <a:normAutofit/>
          </a:bodyPr>
          <a:lstStyle/>
          <a:p>
            <a:r>
              <a:rPr lang="nl-NL" sz="3200" dirty="0" smtClean="0"/>
              <a:t>slopen</a:t>
            </a:r>
            <a:endParaRPr lang="nl-NL" sz="3200" dirty="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38028">
            <a:off x="9424940" y="502007"/>
            <a:ext cx="2137833" cy="2137833"/>
          </a:xfrm>
          <a:prstGeom prst="rect">
            <a:avLst/>
          </a:prstGeom>
        </p:spPr>
      </p:pic>
    </p:spTree>
    <p:extLst>
      <p:ext uri="{BB962C8B-B14F-4D97-AF65-F5344CB8AC3E}">
        <p14:creationId xmlns:p14="http://schemas.microsoft.com/office/powerpoint/2010/main" val="1735931831"/>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C:\Users\Greta\AppData\Local\Packages\microsoft.windowscommunicationsapps_8wekyb3d8bbwe\LocalState\LiveComm\27f8ad0cac53348c\120712-0049\Att\2000726f\CIMG71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02698" y="1454523"/>
            <a:ext cx="5607858" cy="3827492"/>
          </a:xfrm>
          <a:prstGeom prst="rect">
            <a:avLst/>
          </a:prstGeom>
          <a:noFill/>
          <a:ln>
            <a:noFill/>
          </a:ln>
        </p:spPr>
      </p:pic>
      <p:pic>
        <p:nvPicPr>
          <p:cNvPr id="5" name="Afbeelding 4" descr="C:\Users\Greta\AppData\Local\Packages\microsoft.windowscommunicationsapps_8wekyb3d8bbwe\LocalState\LiveComm\27f8ad0cac53348c\120712-0049\Att\20007270\CIMG714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996661" y="1461767"/>
            <a:ext cx="5607859" cy="3813005"/>
          </a:xfrm>
          <a:prstGeom prst="rect">
            <a:avLst/>
          </a:prstGeom>
          <a:noFill/>
          <a:ln>
            <a:noFill/>
          </a:ln>
        </p:spPr>
      </p:pic>
      <p:sp>
        <p:nvSpPr>
          <p:cNvPr id="7" name="Titel 1"/>
          <p:cNvSpPr>
            <a:spLocks noGrp="1"/>
          </p:cNvSpPr>
          <p:nvPr>
            <p:ph type="title"/>
          </p:nvPr>
        </p:nvSpPr>
        <p:spPr>
          <a:xfrm>
            <a:off x="4683285" y="2391833"/>
            <a:ext cx="2835115" cy="1507067"/>
          </a:xfrm>
        </p:spPr>
        <p:txBody>
          <a:bodyPr>
            <a:normAutofit/>
          </a:bodyPr>
          <a:lstStyle/>
          <a:p>
            <a:pPr algn="ctr"/>
            <a:r>
              <a:rPr lang="nl-NL" sz="3200" dirty="0" smtClean="0"/>
              <a:t>En weer</a:t>
            </a:r>
            <a:br>
              <a:rPr lang="nl-NL" sz="3200" dirty="0" smtClean="0"/>
            </a:br>
            <a:r>
              <a:rPr lang="nl-NL" sz="3200" dirty="0" smtClean="0"/>
              <a:t>opbouwen</a:t>
            </a:r>
            <a:endParaRPr lang="nl-NL" sz="3200" dirty="0"/>
          </a:p>
        </p:txBody>
      </p:sp>
    </p:spTree>
    <p:extLst>
      <p:ext uri="{BB962C8B-B14F-4D97-AF65-F5344CB8AC3E}">
        <p14:creationId xmlns:p14="http://schemas.microsoft.com/office/powerpoint/2010/main" val="284015215"/>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C:\Users\Greta\AppData\Local\Packages\microsoft.windowscommunicationsapps_8wekyb3d8bbwe\LocalState\LiveComm\27f8ad0cac53348c\120712-0049\Att\2000739a\CIMG715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1245" y="1039019"/>
            <a:ext cx="6167382" cy="4722441"/>
          </a:xfrm>
          <a:prstGeom prst="rect">
            <a:avLst/>
          </a:prstGeom>
          <a:noFill/>
          <a:ln>
            <a:noFill/>
          </a:ln>
        </p:spPr>
      </p:pic>
      <p:pic>
        <p:nvPicPr>
          <p:cNvPr id="5" name="Afbeelding 4" descr="C:\Users\Greta\AppData\Local\Packages\microsoft.windowscommunicationsapps_8wekyb3d8bbwe\LocalState\LiveComm\27f8ad0cac53348c\120712-0049\Att\2000739b\CIMG719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7262" y="1171085"/>
            <a:ext cx="5861338" cy="4917988"/>
          </a:xfrm>
          <a:prstGeom prst="rect">
            <a:avLst/>
          </a:prstGeom>
          <a:noFill/>
          <a:ln>
            <a:noFill/>
          </a:ln>
        </p:spPr>
      </p:pic>
    </p:spTree>
    <p:extLst>
      <p:ext uri="{BB962C8B-B14F-4D97-AF65-F5344CB8AC3E}">
        <p14:creationId xmlns:p14="http://schemas.microsoft.com/office/powerpoint/2010/main" val="3698126412"/>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C:\Users\Greta\AppData\Local\Packages\microsoft.windowscommunicationsapps_8wekyb3d8bbwe\LocalState\LiveComm\27f8ad0cac53348c\120712-0049\Att\200083c9\CIMG732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66050" y="1078285"/>
            <a:ext cx="5723284" cy="4339850"/>
          </a:xfrm>
          <a:prstGeom prst="rect">
            <a:avLst/>
          </a:prstGeom>
          <a:noFill/>
          <a:ln>
            <a:noFill/>
          </a:ln>
        </p:spPr>
      </p:pic>
      <p:pic>
        <p:nvPicPr>
          <p:cNvPr id="5" name="Afbeelding 4" descr="C:\Users\Greta\AppData\Local\Packages\microsoft.windowscommunicationsapps_8wekyb3d8bbwe\LocalState\LiveComm\27f8ad0cac53348c\120712-0049\Att\200083c9\CIMG738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968523" y="1357933"/>
            <a:ext cx="5723284" cy="3780559"/>
          </a:xfrm>
          <a:prstGeom prst="rect">
            <a:avLst/>
          </a:prstGeom>
          <a:noFill/>
          <a:ln>
            <a:noFill/>
          </a:ln>
        </p:spPr>
      </p:pic>
      <p:pic>
        <p:nvPicPr>
          <p:cNvPr id="6" name="Afbeelding 5" descr="C:\Users\Greta\AppData\Local\Packages\microsoft.windowscommunicationsapps_8wekyb3d8bbwe\LocalState\LiveComm\27f8ad0cac53348c\120712-0049\Att\200083c9\CIMG738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528636" y="1395527"/>
            <a:ext cx="5723286" cy="3705369"/>
          </a:xfrm>
          <a:prstGeom prst="rect">
            <a:avLst/>
          </a:prstGeom>
          <a:noFill/>
          <a:ln>
            <a:noFill/>
          </a:ln>
        </p:spPr>
      </p:pic>
    </p:spTree>
    <p:extLst>
      <p:ext uri="{BB962C8B-B14F-4D97-AF65-F5344CB8AC3E}">
        <p14:creationId xmlns:p14="http://schemas.microsoft.com/office/powerpoint/2010/main" val="115407953"/>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5312" y="245532"/>
            <a:ext cx="8534400" cy="1507067"/>
          </a:xfrm>
        </p:spPr>
        <p:txBody>
          <a:bodyPr/>
          <a:lstStyle/>
          <a:p>
            <a:r>
              <a:rPr lang="nl-NL" dirty="0" smtClean="0"/>
              <a:t>Subsidies</a:t>
            </a:r>
            <a:endParaRPr lang="nl-NL" dirty="0"/>
          </a:p>
        </p:txBody>
      </p:sp>
      <p:sp>
        <p:nvSpPr>
          <p:cNvPr id="3" name="Tijdelijke aanduiding voor inhoud 2"/>
          <p:cNvSpPr>
            <a:spLocks noGrp="1"/>
          </p:cNvSpPr>
          <p:nvPr>
            <p:ph idx="1"/>
          </p:nvPr>
        </p:nvSpPr>
        <p:spPr>
          <a:xfrm>
            <a:off x="595312" y="1752599"/>
            <a:ext cx="8534400" cy="3615267"/>
          </a:xfrm>
        </p:spPr>
        <p:txBody>
          <a:bodyPr/>
          <a:lstStyle/>
          <a:p>
            <a:pPr marL="0" indent="0">
              <a:buNone/>
            </a:pPr>
            <a:r>
              <a:rPr lang="nl-NL" dirty="0" smtClean="0">
                <a:solidFill>
                  <a:schemeClr val="tx1"/>
                </a:solidFill>
              </a:rPr>
              <a:t>We hebben subsidie mogen ontvangen van de </a:t>
            </a:r>
            <a:r>
              <a:rPr lang="nl-NL" dirty="0" err="1" smtClean="0">
                <a:solidFill>
                  <a:schemeClr val="tx1"/>
                </a:solidFill>
              </a:rPr>
              <a:t>Provinsje</a:t>
            </a:r>
            <a:r>
              <a:rPr lang="nl-NL" dirty="0" smtClean="0">
                <a:solidFill>
                  <a:schemeClr val="tx1"/>
                </a:solidFill>
              </a:rPr>
              <a:t>. Dit heeft betrekking op leefbaarheidsinitiatieven en </a:t>
            </a:r>
            <a:r>
              <a:rPr lang="nl-NL" dirty="0" err="1" smtClean="0">
                <a:solidFill>
                  <a:schemeClr val="tx1"/>
                </a:solidFill>
              </a:rPr>
              <a:t>Mienskipssin</a:t>
            </a:r>
            <a:r>
              <a:rPr lang="nl-NL" dirty="0" smtClean="0">
                <a:solidFill>
                  <a:schemeClr val="tx1"/>
                </a:solidFill>
              </a:rPr>
              <a:t>. Verder investeert de gemeente met een bijdrage in verband met de verplaatsing van de aula en ook de Laatste Eer stort een bijdrage. En tenslotte proberen we middels sponsoring en overige, kleinere potjes de kosten </a:t>
            </a:r>
            <a:r>
              <a:rPr lang="nl-NL" dirty="0" err="1" smtClean="0">
                <a:solidFill>
                  <a:schemeClr val="tx1"/>
                </a:solidFill>
              </a:rPr>
              <a:t>bijelkaar</a:t>
            </a:r>
            <a:r>
              <a:rPr lang="nl-NL" dirty="0" smtClean="0">
                <a:solidFill>
                  <a:schemeClr val="tx1"/>
                </a:solidFill>
              </a:rPr>
              <a:t> te brengen. </a:t>
            </a:r>
          </a:p>
          <a:p>
            <a:pPr marL="0" indent="0">
              <a:buNone/>
            </a:pPr>
            <a:r>
              <a:rPr lang="nl-NL" dirty="0" smtClean="0">
                <a:solidFill>
                  <a:schemeClr val="tx1"/>
                </a:solidFill>
              </a:rPr>
              <a:t>De PKN gemeente heeft te kennen gegeven de begroting sluitend te maken. </a:t>
            </a:r>
            <a:endParaRPr lang="nl-NL" dirty="0">
              <a:solidFill>
                <a:schemeClr val="tx1"/>
              </a:solidFill>
            </a:endParaRPr>
          </a:p>
        </p:txBody>
      </p:sp>
    </p:spTree>
    <p:extLst>
      <p:ext uri="{BB962C8B-B14F-4D97-AF65-F5344CB8AC3E}">
        <p14:creationId xmlns:p14="http://schemas.microsoft.com/office/powerpoint/2010/main" val="4066371058"/>
      </p:ext>
    </p:extLst>
  </p:cSld>
  <p:clrMapOvr>
    <a:masterClrMapping/>
  </p:clrMapOvr>
  <p:transition spd="med" advClick="0" advTm="20000">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245532"/>
            <a:ext cx="8534400" cy="1507067"/>
          </a:xfrm>
        </p:spPr>
        <p:txBody>
          <a:bodyPr/>
          <a:lstStyle/>
          <a:p>
            <a:r>
              <a:rPr lang="nl-NL" dirty="0" smtClean="0"/>
              <a:t>Begroting</a:t>
            </a:r>
            <a:endParaRPr lang="nl-NL" dirty="0"/>
          </a:p>
        </p:txBody>
      </p:sp>
      <p:sp>
        <p:nvSpPr>
          <p:cNvPr id="3" name="Tijdelijke aanduiding voor inhoud 2"/>
          <p:cNvSpPr>
            <a:spLocks noGrp="1"/>
          </p:cNvSpPr>
          <p:nvPr>
            <p:ph idx="1"/>
          </p:nvPr>
        </p:nvSpPr>
        <p:spPr>
          <a:xfrm>
            <a:off x="720724" y="1574800"/>
            <a:ext cx="8534400" cy="3615267"/>
          </a:xfrm>
        </p:spPr>
        <p:txBody>
          <a:bodyPr>
            <a:normAutofit/>
          </a:bodyPr>
          <a:lstStyle/>
          <a:p>
            <a:pPr marL="0" indent="0">
              <a:buNone/>
            </a:pPr>
            <a:r>
              <a:rPr lang="nl-NL" dirty="0" smtClean="0">
                <a:solidFill>
                  <a:schemeClr val="tx1"/>
                </a:solidFill>
              </a:rPr>
              <a:t>Er is een begroting opgemaakt nog voordat er problemen waren in verband met een zienswijze. Daarna kwam de </a:t>
            </a:r>
            <a:r>
              <a:rPr lang="nl-NL" dirty="0" smtClean="0">
                <a:solidFill>
                  <a:schemeClr val="tx1"/>
                </a:solidFill>
              </a:rPr>
              <a:t>gemeente T-</a:t>
            </a:r>
            <a:r>
              <a:rPr lang="nl-NL" dirty="0" err="1" smtClean="0">
                <a:solidFill>
                  <a:schemeClr val="tx1"/>
                </a:solidFill>
              </a:rPr>
              <a:t>diel</a:t>
            </a:r>
            <a:r>
              <a:rPr lang="nl-NL" dirty="0" smtClean="0">
                <a:solidFill>
                  <a:schemeClr val="tx1"/>
                </a:solidFill>
              </a:rPr>
              <a:t>,  </a:t>
            </a:r>
            <a:r>
              <a:rPr lang="nl-NL" dirty="0" smtClean="0">
                <a:solidFill>
                  <a:schemeClr val="tx1"/>
                </a:solidFill>
              </a:rPr>
              <a:t>naar aanleiding van de voorwaarden in het </a:t>
            </a:r>
            <a:r>
              <a:rPr lang="nl-NL" dirty="0" err="1" smtClean="0">
                <a:solidFill>
                  <a:schemeClr val="tx1"/>
                </a:solidFill>
              </a:rPr>
              <a:t>akoestich</a:t>
            </a:r>
            <a:r>
              <a:rPr lang="nl-NL" dirty="0" smtClean="0">
                <a:solidFill>
                  <a:schemeClr val="tx1"/>
                </a:solidFill>
              </a:rPr>
              <a:t> onderzoek, met aanvullende voorwaarden. </a:t>
            </a:r>
          </a:p>
          <a:p>
            <a:pPr marL="0" indent="0">
              <a:buNone/>
            </a:pPr>
            <a:r>
              <a:rPr lang="nl-NL" dirty="0" smtClean="0">
                <a:solidFill>
                  <a:schemeClr val="tx1"/>
                </a:solidFill>
              </a:rPr>
              <a:t>Dit kost natuurlijk extra. Zo is er een voorwaarde dat er een ventilatiesysteem moet worden geplaatst. Deze kost € 3.000,00. In de begroting is hier mee geen rekening gehouden. </a:t>
            </a:r>
          </a:p>
          <a:p>
            <a:pPr marL="0" indent="0">
              <a:buNone/>
            </a:pPr>
            <a:r>
              <a:rPr lang="nl-NL" dirty="0" smtClean="0">
                <a:solidFill>
                  <a:schemeClr val="tx1"/>
                </a:solidFill>
              </a:rPr>
              <a:t>Daarnaast is de bovenverdieping nu direct meegenomen in de verbouw. </a:t>
            </a:r>
            <a:endParaRPr lang="nl-NL" dirty="0">
              <a:solidFill>
                <a:schemeClr val="tx1"/>
              </a:solidFill>
            </a:endParaRPr>
          </a:p>
        </p:txBody>
      </p:sp>
    </p:spTree>
    <p:extLst>
      <p:ext uri="{BB962C8B-B14F-4D97-AF65-F5344CB8AC3E}">
        <p14:creationId xmlns:p14="http://schemas.microsoft.com/office/powerpoint/2010/main" val="3489172926"/>
      </p:ext>
    </p:extLst>
  </p:cSld>
  <p:clrMapOvr>
    <a:masterClrMapping/>
  </p:clrMapOvr>
  <p:transition spd="med" advClick="0" advTm="20000">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385232"/>
            <a:ext cx="8534400" cy="1507067"/>
          </a:xfrm>
        </p:spPr>
        <p:txBody>
          <a:bodyPr/>
          <a:lstStyle/>
          <a:p>
            <a:r>
              <a:rPr lang="nl-NL" dirty="0" smtClean="0"/>
              <a:t>Conclusie</a:t>
            </a:r>
            <a:endParaRPr lang="nl-NL" dirty="0"/>
          </a:p>
        </p:txBody>
      </p:sp>
      <p:sp>
        <p:nvSpPr>
          <p:cNvPr id="3" name="Tijdelijke aanduiding voor inhoud 2"/>
          <p:cNvSpPr>
            <a:spLocks noGrp="1"/>
          </p:cNvSpPr>
          <p:nvPr>
            <p:ph idx="1"/>
          </p:nvPr>
        </p:nvSpPr>
        <p:spPr>
          <a:xfrm>
            <a:off x="708024" y="939800"/>
            <a:ext cx="8534400" cy="3615267"/>
          </a:xfrm>
        </p:spPr>
        <p:txBody>
          <a:bodyPr/>
          <a:lstStyle/>
          <a:p>
            <a:pPr marL="0" indent="0">
              <a:buNone/>
            </a:pPr>
            <a:r>
              <a:rPr lang="nl-NL" dirty="0" smtClean="0">
                <a:solidFill>
                  <a:schemeClr val="tx1"/>
                </a:solidFill>
              </a:rPr>
              <a:t>Heb je een goed plan…. Houdt er rekening mee dat er enorm veel energie in gaat zitten. Maar bezit je een enorm doorzettingsvermogen…</a:t>
            </a:r>
            <a:r>
              <a:rPr lang="nl-NL" dirty="0" smtClean="0"/>
              <a:t>. </a:t>
            </a:r>
          </a:p>
          <a:p>
            <a:pPr marL="0" indent="0">
              <a:buNone/>
            </a:pP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221" y="3268721"/>
            <a:ext cx="3250794" cy="3250794"/>
          </a:xfrm>
          <a:prstGeom prst="rect">
            <a:avLst/>
          </a:prstGeom>
        </p:spPr>
      </p:pic>
    </p:spTree>
    <p:extLst>
      <p:ext uri="{BB962C8B-B14F-4D97-AF65-F5344CB8AC3E}">
        <p14:creationId xmlns:p14="http://schemas.microsoft.com/office/powerpoint/2010/main" val="1411465822"/>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0412" y="321732"/>
            <a:ext cx="8534400" cy="1507067"/>
          </a:xfrm>
        </p:spPr>
        <p:txBody>
          <a:bodyPr/>
          <a:lstStyle/>
          <a:p>
            <a:r>
              <a:rPr lang="nl-NL" dirty="0" smtClean="0"/>
              <a:t>Dan red je het wel….. </a:t>
            </a:r>
            <a:endParaRPr lang="nl-NL" dirty="0"/>
          </a:p>
        </p:txBody>
      </p:sp>
      <p:sp>
        <p:nvSpPr>
          <p:cNvPr id="5" name="Titel 1"/>
          <p:cNvSpPr txBox="1">
            <a:spLocks/>
          </p:cNvSpPr>
          <p:nvPr/>
        </p:nvSpPr>
        <p:spPr>
          <a:xfrm>
            <a:off x="1632743" y="5350933"/>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43" y="2057639"/>
            <a:ext cx="4393638" cy="3937915"/>
          </a:xfrm>
          <a:prstGeom prst="rect">
            <a:avLst/>
          </a:prstGeom>
        </p:spPr>
      </p:pic>
    </p:spTree>
    <p:extLst>
      <p:ext uri="{BB962C8B-B14F-4D97-AF65-F5344CB8AC3E}">
        <p14:creationId xmlns:p14="http://schemas.microsoft.com/office/powerpoint/2010/main" val="2113601146"/>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169332"/>
            <a:ext cx="8534400" cy="1507067"/>
          </a:xfrm>
        </p:spPr>
        <p:txBody>
          <a:bodyPr/>
          <a:lstStyle/>
          <a:p>
            <a:r>
              <a:rPr lang="nl-NL" dirty="0" smtClean="0"/>
              <a:t>Hoe doen we dat?</a:t>
            </a:r>
            <a:endParaRPr lang="nl-NL" dirty="0"/>
          </a:p>
        </p:txBody>
      </p:sp>
      <p:sp>
        <p:nvSpPr>
          <p:cNvPr id="3" name="Tijdelijke aanduiding voor inhoud 2"/>
          <p:cNvSpPr>
            <a:spLocks noGrp="1"/>
          </p:cNvSpPr>
          <p:nvPr>
            <p:ph idx="1"/>
          </p:nvPr>
        </p:nvSpPr>
        <p:spPr>
          <a:xfrm>
            <a:off x="682624" y="1993900"/>
            <a:ext cx="8534400" cy="3615267"/>
          </a:xfrm>
        </p:spPr>
        <p:txBody>
          <a:bodyPr/>
          <a:lstStyle/>
          <a:p>
            <a:pPr marL="0" indent="0">
              <a:buNone/>
            </a:pPr>
            <a:r>
              <a:rPr lang="nl-NL" dirty="0" smtClean="0">
                <a:solidFill>
                  <a:schemeClr val="tx1"/>
                </a:solidFill>
              </a:rPr>
              <a:t>Door ons in te zetten en energie te steken in de nevendienst, catechese en clubwerk. </a:t>
            </a:r>
          </a:p>
          <a:p>
            <a:pPr marL="0" indent="0">
              <a:buNone/>
            </a:pPr>
            <a:r>
              <a:rPr lang="nl-NL" dirty="0" smtClean="0">
                <a:solidFill>
                  <a:schemeClr val="tx1"/>
                </a:solidFill>
              </a:rPr>
              <a:t>Door de voortdurende ontwikkelingen in maatschappij en kerk zal dit een flexibele en creatieve aanpak vragen. </a:t>
            </a:r>
          </a:p>
          <a:p>
            <a:pPr marL="0" indent="0">
              <a:buNone/>
            </a:pPr>
            <a:r>
              <a:rPr lang="nl-NL" dirty="0" smtClean="0">
                <a:solidFill>
                  <a:schemeClr val="tx1"/>
                </a:solidFill>
              </a:rPr>
              <a:t>Omdat de voormalige kosterswoning aan </a:t>
            </a:r>
            <a:r>
              <a:rPr lang="nl-NL" dirty="0" smtClean="0">
                <a:solidFill>
                  <a:schemeClr val="tx1"/>
                </a:solidFill>
              </a:rPr>
              <a:t>de </a:t>
            </a:r>
            <a:r>
              <a:rPr lang="nl-NL" dirty="0" err="1" smtClean="0">
                <a:solidFill>
                  <a:schemeClr val="tx1"/>
                </a:solidFill>
              </a:rPr>
              <a:t>Greate</a:t>
            </a:r>
            <a:r>
              <a:rPr lang="nl-NL" dirty="0" smtClean="0">
                <a:solidFill>
                  <a:schemeClr val="tx1"/>
                </a:solidFill>
              </a:rPr>
              <a:t> </a:t>
            </a:r>
            <a:r>
              <a:rPr lang="nl-NL" dirty="0" err="1" smtClean="0">
                <a:solidFill>
                  <a:schemeClr val="tx1"/>
                </a:solidFill>
              </a:rPr>
              <a:t>Buorren</a:t>
            </a:r>
            <a:r>
              <a:rPr lang="nl-NL" dirty="0" smtClean="0">
                <a:solidFill>
                  <a:schemeClr val="tx1"/>
                </a:solidFill>
              </a:rPr>
              <a:t>, staand voor de kerk, leeg stond en niet meer werd gebruikt, leek het ons tijd voor een nieuwe invulling. </a:t>
            </a:r>
          </a:p>
          <a:p>
            <a:pPr marL="0" indent="0">
              <a:buNone/>
            </a:pPr>
            <a:r>
              <a:rPr lang="nl-NL" dirty="0" smtClean="0">
                <a:solidFill>
                  <a:schemeClr val="tx1"/>
                </a:solidFill>
              </a:rPr>
              <a:t>Branden?</a:t>
            </a:r>
            <a:r>
              <a:rPr lang="nl-NL" dirty="0">
                <a:solidFill>
                  <a:schemeClr val="tx1"/>
                </a:solidFill>
              </a:rPr>
              <a:t> </a:t>
            </a:r>
            <a:r>
              <a:rPr lang="nl-NL" dirty="0" smtClean="0">
                <a:solidFill>
                  <a:schemeClr val="tx1"/>
                </a:solidFill>
              </a:rPr>
              <a:t>Zo’n mooi karakteristiek pand? Nee, dat is toch echt niet de bedoeling. </a:t>
            </a:r>
          </a:p>
        </p:txBody>
      </p:sp>
    </p:spTree>
    <p:extLst>
      <p:ext uri="{BB962C8B-B14F-4D97-AF65-F5344CB8AC3E}">
        <p14:creationId xmlns:p14="http://schemas.microsoft.com/office/powerpoint/2010/main" val="3511057883"/>
      </p:ext>
    </p:extLst>
  </p:cSld>
  <p:clrMapOvr>
    <a:masterClrMapping/>
  </p:clrMapOvr>
  <p:transition spd="med" advClick="0" advTm="20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9912" y="258232"/>
            <a:ext cx="8534400" cy="1507067"/>
          </a:xfrm>
        </p:spPr>
        <p:txBody>
          <a:bodyPr/>
          <a:lstStyle/>
          <a:p>
            <a:r>
              <a:rPr lang="nl-NL" dirty="0" smtClean="0"/>
              <a:t>Voortdurende ontwikkelingen in de maatschappij</a:t>
            </a:r>
            <a:endParaRPr lang="nl-NL" dirty="0"/>
          </a:p>
        </p:txBody>
      </p:sp>
      <p:sp>
        <p:nvSpPr>
          <p:cNvPr id="3" name="Tijdelijke aanduiding voor inhoud 2"/>
          <p:cNvSpPr>
            <a:spLocks noGrp="1"/>
          </p:cNvSpPr>
          <p:nvPr>
            <p:ph idx="1"/>
          </p:nvPr>
        </p:nvSpPr>
        <p:spPr>
          <a:xfrm>
            <a:off x="569912" y="1422400"/>
            <a:ext cx="8534400" cy="3615267"/>
          </a:xfrm>
        </p:spPr>
        <p:txBody>
          <a:bodyPr/>
          <a:lstStyle/>
          <a:p>
            <a:pPr marL="0" indent="0">
              <a:buNone/>
            </a:pPr>
            <a:r>
              <a:rPr lang="nl-NL" dirty="0" smtClean="0">
                <a:solidFill>
                  <a:schemeClr val="tx1"/>
                </a:solidFill>
              </a:rPr>
              <a:t>Met ingang van 1 januari 2014 is de Drank en Horecawet gewijzigd. De leeftijd voor het nuttigen van alcohol is verschoven van 16 naar 18 jaar. </a:t>
            </a:r>
          </a:p>
          <a:p>
            <a:pPr marL="0" indent="0">
              <a:buNone/>
            </a:pPr>
            <a:r>
              <a:rPr lang="nl-NL" dirty="0" smtClean="0">
                <a:solidFill>
                  <a:schemeClr val="tx1"/>
                </a:solidFill>
              </a:rPr>
              <a:t>Kleine kroegjes en discotheken sluiten hun deuren. Enerzijds doordat er door de nieuwe wetgeving geen bestaansrecht meer is. Echter, de deur wordt ook min of meer gesloten voor de jeugd, om misbruik van vertrouwen te voorkomen. De boetes die worden opgelegd als aan een minderjarige alcohol wordt geschonken                                               wegen niet op tegen het vergrijp. </a:t>
            </a:r>
            <a:endParaRPr lang="nl-NL" dirty="0">
              <a:solidFill>
                <a:schemeClr val="tx1"/>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136" y="4427133"/>
            <a:ext cx="3645478" cy="1749830"/>
          </a:xfrm>
          <a:prstGeom prst="rect">
            <a:avLst/>
          </a:prstGeom>
        </p:spPr>
      </p:pic>
    </p:spTree>
    <p:extLst>
      <p:ext uri="{BB962C8B-B14F-4D97-AF65-F5344CB8AC3E}">
        <p14:creationId xmlns:p14="http://schemas.microsoft.com/office/powerpoint/2010/main" val="997273237"/>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De voormalige kosterswoning in </a:t>
            </a:r>
            <a:r>
              <a:rPr lang="nl-NL" dirty="0" err="1" smtClean="0"/>
              <a:t>Sumar</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0163" y="707231"/>
            <a:ext cx="4762500" cy="3571875"/>
          </a:xfrm>
        </p:spPr>
      </p:pic>
    </p:spTree>
    <p:extLst>
      <p:ext uri="{BB962C8B-B14F-4D97-AF65-F5344CB8AC3E}">
        <p14:creationId xmlns:p14="http://schemas.microsoft.com/office/powerpoint/2010/main" val="11854289"/>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334432"/>
            <a:ext cx="8534400" cy="1507067"/>
          </a:xfrm>
        </p:spPr>
        <p:txBody>
          <a:bodyPr/>
          <a:lstStyle/>
          <a:p>
            <a:r>
              <a:rPr lang="nl-NL" dirty="0" smtClean="0"/>
              <a:t>Van woonruimte naar algemeen gebruik</a:t>
            </a:r>
            <a:endParaRPr lang="nl-NL" dirty="0"/>
          </a:p>
        </p:txBody>
      </p:sp>
      <p:sp>
        <p:nvSpPr>
          <p:cNvPr id="3" name="Tijdelijke aanduiding voor inhoud 2"/>
          <p:cNvSpPr>
            <a:spLocks noGrp="1"/>
          </p:cNvSpPr>
          <p:nvPr>
            <p:ph idx="1"/>
          </p:nvPr>
        </p:nvSpPr>
        <p:spPr>
          <a:xfrm>
            <a:off x="684212" y="1841499"/>
            <a:ext cx="8534400" cy="3615267"/>
          </a:xfrm>
        </p:spPr>
        <p:txBody>
          <a:bodyPr>
            <a:normAutofit/>
          </a:bodyPr>
          <a:lstStyle/>
          <a:p>
            <a:pPr marL="0" indent="0">
              <a:buNone/>
            </a:pPr>
            <a:r>
              <a:rPr lang="nl-NL" dirty="0" smtClean="0">
                <a:solidFill>
                  <a:schemeClr val="tx1"/>
                </a:solidFill>
              </a:rPr>
              <a:t>De voormalige kosterswoning staat al geruime tijd leeg. </a:t>
            </a:r>
          </a:p>
          <a:p>
            <a:pPr marL="0" indent="0">
              <a:buNone/>
            </a:pPr>
            <a:r>
              <a:rPr lang="nl-NL" dirty="0" smtClean="0">
                <a:solidFill>
                  <a:schemeClr val="tx1"/>
                </a:solidFill>
              </a:rPr>
              <a:t>Aan het pand wordt het hoognodige onderhouden. Doordat het pand niet wordt gebruikt, verpaupert het pand. </a:t>
            </a:r>
          </a:p>
          <a:p>
            <a:pPr marL="0" indent="0">
              <a:buNone/>
            </a:pPr>
            <a:endParaRPr lang="nl-NL" dirty="0">
              <a:solidFill>
                <a:schemeClr val="tx1"/>
              </a:solidFill>
            </a:endParaRPr>
          </a:p>
          <a:p>
            <a:pPr marL="0" indent="0">
              <a:buNone/>
            </a:pPr>
            <a:r>
              <a:rPr lang="nl-NL" dirty="0" smtClean="0">
                <a:solidFill>
                  <a:schemeClr val="tx1"/>
                </a:solidFill>
              </a:rPr>
              <a:t>Om het karakteristieke pand tot zijn recht te laten komen, heeft de jeugdcommissie van de PKN gemeente van </a:t>
            </a:r>
            <a:r>
              <a:rPr lang="nl-NL" dirty="0" err="1" smtClean="0">
                <a:solidFill>
                  <a:schemeClr val="tx1"/>
                </a:solidFill>
              </a:rPr>
              <a:t>Sumar</a:t>
            </a:r>
            <a:r>
              <a:rPr lang="nl-NL" dirty="0" smtClean="0">
                <a:solidFill>
                  <a:schemeClr val="tx1"/>
                </a:solidFill>
              </a:rPr>
              <a:t> het idee opgevat hier een </a:t>
            </a:r>
            <a:r>
              <a:rPr lang="nl-NL" dirty="0" err="1" smtClean="0">
                <a:solidFill>
                  <a:schemeClr val="tx1"/>
                </a:solidFill>
              </a:rPr>
              <a:t>jongerenopvanglocatie</a:t>
            </a:r>
            <a:r>
              <a:rPr lang="nl-NL" dirty="0" smtClean="0">
                <a:solidFill>
                  <a:schemeClr val="tx1"/>
                </a:solidFill>
              </a:rPr>
              <a:t> van te maken. Een “jeugdhonk” dus. </a:t>
            </a:r>
            <a:endParaRPr lang="nl-NL" dirty="0">
              <a:solidFill>
                <a:schemeClr val="tx1"/>
              </a:solidFill>
            </a:endParaRPr>
          </a:p>
        </p:txBody>
      </p:sp>
    </p:spTree>
    <p:extLst>
      <p:ext uri="{BB962C8B-B14F-4D97-AF65-F5344CB8AC3E}">
        <p14:creationId xmlns:p14="http://schemas.microsoft.com/office/powerpoint/2010/main" val="1030053074"/>
      </p:ext>
    </p:extLst>
  </p:cSld>
  <p:clrMapOvr>
    <a:masterClrMapping/>
  </p:clrMapOvr>
  <p:transition spd="med" advClick="0" advTm="20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156632"/>
            <a:ext cx="8534400" cy="1507067"/>
          </a:xfrm>
        </p:spPr>
        <p:txBody>
          <a:bodyPr/>
          <a:lstStyle/>
          <a:p>
            <a:r>
              <a:rPr lang="nl-NL" dirty="0" smtClean="0"/>
              <a:t>Voorstel en acties</a:t>
            </a:r>
            <a:endParaRPr lang="nl-NL" dirty="0"/>
          </a:p>
        </p:txBody>
      </p:sp>
      <p:sp>
        <p:nvSpPr>
          <p:cNvPr id="3" name="Tijdelijke aanduiding voor inhoud 2"/>
          <p:cNvSpPr>
            <a:spLocks noGrp="1"/>
          </p:cNvSpPr>
          <p:nvPr>
            <p:ph idx="1"/>
          </p:nvPr>
        </p:nvSpPr>
        <p:spPr>
          <a:xfrm>
            <a:off x="682624" y="1879600"/>
            <a:ext cx="8534400" cy="3615267"/>
          </a:xfrm>
        </p:spPr>
        <p:txBody>
          <a:bodyPr>
            <a:normAutofit lnSpcReduction="10000"/>
          </a:bodyPr>
          <a:lstStyle/>
          <a:p>
            <a:pPr marL="0" indent="0">
              <a:buNone/>
            </a:pPr>
            <a:r>
              <a:rPr lang="nl-NL" dirty="0" smtClean="0">
                <a:solidFill>
                  <a:schemeClr val="tx1"/>
                </a:solidFill>
              </a:rPr>
              <a:t>Tijdens eerdere vergaderingen heeft de kerkenraad de jeugdcommissie voorgesteld te kijken naar het draagvlak onder de jongeren. </a:t>
            </a:r>
          </a:p>
          <a:p>
            <a:pPr marL="0" indent="0">
              <a:buNone/>
            </a:pPr>
            <a:r>
              <a:rPr lang="nl-NL" dirty="0" smtClean="0">
                <a:solidFill>
                  <a:schemeClr val="tx1"/>
                </a:solidFill>
              </a:rPr>
              <a:t>Door de acties die de jeugdcommissie heeft georganiseerd in het kader van </a:t>
            </a:r>
            <a:r>
              <a:rPr lang="nl-NL" dirty="0" err="1" smtClean="0">
                <a:solidFill>
                  <a:schemeClr val="tx1"/>
                </a:solidFill>
              </a:rPr>
              <a:t>Serious</a:t>
            </a:r>
            <a:r>
              <a:rPr lang="nl-NL" dirty="0" smtClean="0">
                <a:solidFill>
                  <a:schemeClr val="tx1"/>
                </a:solidFill>
              </a:rPr>
              <a:t> </a:t>
            </a:r>
            <a:r>
              <a:rPr lang="nl-NL" dirty="0" err="1" smtClean="0">
                <a:solidFill>
                  <a:schemeClr val="tx1"/>
                </a:solidFill>
              </a:rPr>
              <a:t>Request</a:t>
            </a:r>
            <a:r>
              <a:rPr lang="nl-NL" dirty="0" smtClean="0">
                <a:solidFill>
                  <a:schemeClr val="tx1"/>
                </a:solidFill>
              </a:rPr>
              <a:t> Leeuwarden in november en december 2013 en door het overlijden van een jeugdlid in januari, is het onderzoek naar draagvlak vertraagd. In februari is de draad weer opgepakt. </a:t>
            </a:r>
          </a:p>
          <a:p>
            <a:pPr marL="0" indent="0">
              <a:buNone/>
            </a:pPr>
            <a:r>
              <a:rPr lang="nl-NL" dirty="0" smtClean="0">
                <a:solidFill>
                  <a:schemeClr val="tx1"/>
                </a:solidFill>
              </a:rPr>
              <a:t>Er zijn gesprekken geweest met dorpsbelang, met de jongerenwerker van de gemeente Tytsjerksteradiel en er is contact met </a:t>
            </a:r>
            <a:r>
              <a:rPr lang="nl-NL" dirty="0" err="1" smtClean="0">
                <a:solidFill>
                  <a:schemeClr val="tx1"/>
                </a:solidFill>
              </a:rPr>
              <a:t>KeArn</a:t>
            </a:r>
            <a:r>
              <a:rPr lang="nl-NL" dirty="0" smtClean="0">
                <a:solidFill>
                  <a:schemeClr val="tx1"/>
                </a:solidFill>
              </a:rPr>
              <a:t> gelegd. </a:t>
            </a:r>
            <a:endParaRPr lang="nl-NL" dirty="0">
              <a:solidFill>
                <a:schemeClr val="tx1"/>
              </a:solidFill>
            </a:endParaRPr>
          </a:p>
        </p:txBody>
      </p:sp>
    </p:spTree>
    <p:extLst>
      <p:ext uri="{BB962C8B-B14F-4D97-AF65-F5344CB8AC3E}">
        <p14:creationId xmlns:p14="http://schemas.microsoft.com/office/powerpoint/2010/main" val="3585768286"/>
      </p:ext>
    </p:extLst>
  </p:cSld>
  <p:clrMapOvr>
    <a:masterClrMapping/>
  </p:clrMapOvr>
  <p:transition spd="med" advClick="0" advTm="2000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4212" y="711201"/>
            <a:ext cx="8534400" cy="2806700"/>
          </a:xfrm>
        </p:spPr>
        <p:txBody>
          <a:bodyPr/>
          <a:lstStyle/>
          <a:p>
            <a:pPr marL="0" indent="0">
              <a:buNone/>
            </a:pPr>
            <a:r>
              <a:rPr lang="nl-NL" dirty="0" smtClean="0">
                <a:solidFill>
                  <a:schemeClr val="tx1"/>
                </a:solidFill>
              </a:rPr>
              <a:t>Daarna kwam er het verzoek of de aula, nu nog gehuisvest in een pand van de gemeente Tytsjerksteradiel, ook in het gebouw kon. De aula wordt hoogstens vijf à zes keer per jaar gebruikt. Dat moet opgelost kunnen worden. Ook dit is meegenomen in het projectplan. </a:t>
            </a:r>
            <a:endParaRPr lang="nl-NL" dirty="0">
              <a:solidFill>
                <a:schemeClr val="tx1"/>
              </a:solidFill>
            </a:endParaRPr>
          </a:p>
          <a:p>
            <a:pPr marL="0" indent="0">
              <a:buNone/>
            </a:pPr>
            <a:endParaRPr lang="nl-NL" dirty="0"/>
          </a:p>
        </p:txBody>
      </p:sp>
    </p:spTree>
    <p:extLst>
      <p:ext uri="{BB962C8B-B14F-4D97-AF65-F5344CB8AC3E}">
        <p14:creationId xmlns:p14="http://schemas.microsoft.com/office/powerpoint/2010/main" val="4215710958"/>
      </p:ext>
    </p:extLst>
  </p:cSld>
  <p:clrMapOvr>
    <a:masterClrMapping/>
  </p:clrMapOvr>
  <p:transition spd="med" advClick="0" advTm="2000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NL" dirty="0" smtClean="0">
                <a:solidFill>
                  <a:schemeClr val="tx1"/>
                </a:solidFill>
              </a:rPr>
              <a:t>Na allemaal overleggen, gesprekken, vergaderingen en na de kerkelijke gemeenteavond op 11 maart 2015 kregen we </a:t>
            </a:r>
          </a:p>
          <a:p>
            <a:pPr marL="0" indent="0">
              <a:buNone/>
            </a:pPr>
            <a:r>
              <a:rPr lang="nl-NL" dirty="0" smtClean="0">
                <a:solidFill>
                  <a:schemeClr val="tx1"/>
                </a:solidFill>
              </a:rPr>
              <a:t>ECHT </a:t>
            </a:r>
            <a:r>
              <a:rPr lang="nl-NL" dirty="0" smtClean="0">
                <a:solidFill>
                  <a:srgbClr val="92D050"/>
                </a:solidFill>
              </a:rPr>
              <a:t>GROEN</a:t>
            </a:r>
            <a:r>
              <a:rPr lang="nl-NL" dirty="0" smtClean="0">
                <a:solidFill>
                  <a:schemeClr val="tx1"/>
                </a:solidFill>
              </a:rPr>
              <a:t> LICHT</a:t>
            </a:r>
            <a:endParaRPr lang="nl-NL" dirty="0">
              <a:solidFill>
                <a:schemeClr val="tx1"/>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4255" y="1690688"/>
            <a:ext cx="1816635" cy="4073236"/>
          </a:xfrm>
          <a:prstGeom prst="rect">
            <a:avLst/>
          </a:prstGeom>
        </p:spPr>
      </p:pic>
    </p:spTree>
    <p:extLst>
      <p:ext uri="{BB962C8B-B14F-4D97-AF65-F5344CB8AC3E}">
        <p14:creationId xmlns:p14="http://schemas.microsoft.com/office/powerpoint/2010/main" val="3122916778"/>
      </p:ext>
    </p:extLst>
  </p:cSld>
  <p:clrMapOvr>
    <a:masterClrMapping/>
  </p:clrMapOvr>
  <p:transition spd="med" advClick="0" advTm="2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363</TotalTime>
  <Words>1096</Words>
  <Application>Microsoft Office PowerPoint</Application>
  <PresentationFormat>Breedbeeld</PresentationFormat>
  <Paragraphs>68</Paragraphs>
  <Slides>27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27</vt:i4>
      </vt:variant>
    </vt:vector>
  </HeadingPairs>
  <TitlesOfParts>
    <vt:vector size="31" baseType="lpstr">
      <vt:lpstr>Arial</vt:lpstr>
      <vt:lpstr>Century Gothic</vt:lpstr>
      <vt:lpstr>Wingdings 3</vt:lpstr>
      <vt:lpstr>Segment</vt:lpstr>
      <vt:lpstr>Kosterswenning – jeugdhonk? En Aula?</vt:lpstr>
      <vt:lpstr>Laat de vlam branden</vt:lpstr>
      <vt:lpstr>Hoe doen we dat?</vt:lpstr>
      <vt:lpstr>Voortdurende ontwikkelingen in de maatschappij</vt:lpstr>
      <vt:lpstr>De voormalige kosterswoning in Sumar</vt:lpstr>
      <vt:lpstr>Van woonruimte naar algemeen gebruik</vt:lpstr>
      <vt:lpstr>Voorstel en acties</vt:lpstr>
      <vt:lpstr>PowerPoint-presentatie</vt:lpstr>
      <vt:lpstr>PowerPoint-presentatie</vt:lpstr>
      <vt:lpstr>Gewonnen</vt:lpstr>
      <vt:lpstr>Voorlichting</vt:lpstr>
      <vt:lpstr>PowerPoint-presentatie</vt:lpstr>
      <vt:lpstr>PowerPoint-presentatie</vt:lpstr>
      <vt:lpstr>Overige suggesties</vt:lpstr>
      <vt:lpstr>Openingstijden</vt:lpstr>
      <vt:lpstr>PowerPoint-presentatie</vt:lpstr>
      <vt:lpstr>Inzet</vt:lpstr>
      <vt:lpstr>inzamelingsacties</vt:lpstr>
      <vt:lpstr>Kussens naaien</vt:lpstr>
      <vt:lpstr>slopen</vt:lpstr>
      <vt:lpstr>En weer opbouwen</vt:lpstr>
      <vt:lpstr>PowerPoint-presentatie</vt:lpstr>
      <vt:lpstr>PowerPoint-presentatie</vt:lpstr>
      <vt:lpstr>Subsidies</vt:lpstr>
      <vt:lpstr>Begroting</vt:lpstr>
      <vt:lpstr>Conclusie</vt:lpstr>
      <vt:lpstr>Dan red je het wel…..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Kosterswenning – jeugdhonk?</dc:title>
  <dc:creator>Greta Hoekstra</dc:creator>
  <cp:lastModifiedBy>Greta Hoekstra</cp:lastModifiedBy>
  <cp:revision>37</cp:revision>
  <dcterms:created xsi:type="dcterms:W3CDTF">2014-05-08T14:50:28Z</dcterms:created>
  <dcterms:modified xsi:type="dcterms:W3CDTF">2016-01-22T17:00:03Z</dcterms:modified>
</cp:coreProperties>
</file>