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comments/comment7.xml" ContentType="application/vnd.openxmlformats-officedocument.presentationml.comments+xml"/>
  <Override PartName="/ppt/comments/comment8.xml" ContentType="application/vnd.openxmlformats-officedocument.presentationml.comment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comments/comment5.xml" ContentType="application/vnd.openxmlformats-officedocument.presentationml.comments+xml"/>
  <Override PartName="/ppt/comments/comment6.xml" ContentType="application/vnd.openxmlformats-officedocument.presentationml.comment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s/comment3.xml" ContentType="application/vnd.openxmlformats-officedocument.presentationml.comments+xml"/>
  <Override PartName="/ppt/comments/comment4.xml" ContentType="application/vnd.openxmlformats-officedocument.presentationml.comments+xml"/>
  <Override PartName="/ppt/commentAuthors.xml" ContentType="application/vnd.openxmlformats-officedocument.presentationml.commentAuthors+xml"/>
  <Override PartName="/ppt/slideLayouts/slideLayout10.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83" r:id="rId3"/>
    <p:sldId id="257" r:id="rId4"/>
    <p:sldId id="272" r:id="rId5"/>
    <p:sldId id="258" r:id="rId6"/>
    <p:sldId id="259" r:id="rId7"/>
    <p:sldId id="290" r:id="rId8"/>
    <p:sldId id="260" r:id="rId9"/>
    <p:sldId id="286" r:id="rId10"/>
    <p:sldId id="287" r:id="rId11"/>
    <p:sldId id="288" r:id="rId12"/>
    <p:sldId id="289" r:id="rId13"/>
    <p:sldId id="267" r:id="rId14"/>
    <p:sldId id="268" r:id="rId15"/>
    <p:sldId id="269" r:id="rId16"/>
    <p:sldId id="263" r:id="rId17"/>
    <p:sldId id="273" r:id="rId18"/>
    <p:sldId id="278" r:id="rId19"/>
    <p:sldId id="274" r:id="rId20"/>
    <p:sldId id="276" r:id="rId21"/>
    <p:sldId id="291" r:id="rId22"/>
    <p:sldId id="292" r:id="rId23"/>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urice-A" initials="M" lastIdx="8" clrIdx="0">
    <p:extLst>
      <p:ext uri="{19B8F6BF-5375-455C-9EA6-DF929625EA0E}">
        <p15:presenceInfo xmlns="" xmlns:p15="http://schemas.microsoft.com/office/powerpoint/2012/main" userId="Maurice-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p:kiosk/>
    <p:sldRg st="1" end="22"/>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304" autoAdjust="0"/>
    <p:restoredTop sz="94714" autoAdjust="0"/>
  </p:normalViewPr>
  <p:slideViewPr>
    <p:cSldViewPr>
      <p:cViewPr varScale="1">
        <p:scale>
          <a:sx n="86" d="100"/>
          <a:sy n="86" d="100"/>
        </p:scale>
        <p:origin x="-134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12-13T21:10:57.639" idx="1">
    <p:pos x="10" y="10"/>
    <p:text>Op deze dia is de tekst onder de kop gecentreerd, op de volgende twee links uitgelijnd. Vervolgens weer gecentreerd. Misschien alles links uitlijnen?</p:text>
    <p:extLst>
      <p:ext uri="{C676402C-5697-4E1C-873F-D02D1690AC5C}">
        <p15:threadingInfo xmlns=""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5-12-13T21:12:55.064" idx="2">
    <p:pos x="10" y="10"/>
    <p:text>Heb de eerst bullit voorzien van hoofdletter en de ; achteraan de tweede bullit vervangen door een punt. Laatste deel tekst eerste bullit wijzigen in "de inwoners en bezoekers van Gassel"?</p:text>
    <p:extLst>
      <p:ext uri="{C676402C-5697-4E1C-873F-D02D1690AC5C}">
        <p15:threadingInfo xmlns=""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5-12-13T21:14:10.236" idx="3">
    <p:pos x="10" y="10"/>
    <p:text>Op de 3e en 5e dia worden twee verschillende stichtingen genoemd. Ik zou daarom in de kop van deze dia nog even de naam van de Stichting zetten. Plus regelafstand gelijk maken aan die van dia 3 en dia 4. Tekstvoorstel ". . . . die bijdragen aan, dan wel het verbeteren van . . . .</p:text>
    <p:extLst>
      <p:ext uri="{C676402C-5697-4E1C-873F-D02D1690AC5C}">
        <p15:threadingInfo xmlns=""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5-12-13T21:16:02.829" idx="4">
    <p:pos x="10" y="10"/>
    <p:text>Tekst links uitlijnen zou ik doen. Logo Hermanussen i.p.v. (algemeen) logo Keurslager? Spatie tussen Ut en Turp gezet en spatie achter komma na bibliotheek gezet.</p:text>
    <p:extLst>
      <p:ext uri="{C676402C-5697-4E1C-873F-D02D1690AC5C}">
        <p15:threadingInfo xmlns=""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5-12-13T21:17:23.997" idx="5">
    <p:pos x="10" y="10"/>
    <p:text>Links uitlijnen.</p:text>
    <p:extLst>
      <p:ext uri="{C676402C-5697-4E1C-873F-D02D1690AC5C}">
        <p15:threadingInfo xmlns="" xmlns:p15="http://schemas.microsoft.com/office/powerpoint/2012/main" timeZoneBias="-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5-12-13T21:17:40.954" idx="6">
    <p:pos x="10" y="10"/>
    <p:text>Mooie foto, maar lijkt wat verticaal uitgerekt.</p:text>
    <p:extLst>
      <p:ext uri="{C676402C-5697-4E1C-873F-D02D1690AC5C}">
        <p15:threadingInfo xmlns="" xmlns:p15="http://schemas.microsoft.com/office/powerpoint/2012/main" timeZoneBias="-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5-12-13T21:18:23.705" idx="7">
    <p:pos x="10" y="10"/>
    <p:text>Links uitlijnen een paar spaties weghalen voor " Ut Turp" en eentje tussen gelegen en helemaal.</p:text>
    <p:extLst>
      <p:ext uri="{C676402C-5697-4E1C-873F-D02D1690AC5C}">
        <p15:threadingInfo xmlns="" xmlns:p15="http://schemas.microsoft.com/office/powerpoint/2012/main" timeZoneBias="-6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5-12-13T21:19:35.339" idx="8">
    <p:pos x="228" y="208"/>
    <p:text>Letter g van Sfeerverlichting stond nog niet vet. Verder zou ik dit links uitlijnen.</p:text>
    <p:extLst>
      <p:ext uri="{C676402C-5697-4E1C-873F-D02D1690AC5C}">
        <p15:threadingInfo xmlns=""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886018-56D8-4190-AC28-1E9687C61C9A}" type="datetimeFigureOut">
              <a:rPr lang="nl-NL" smtClean="0"/>
              <a:pPr/>
              <a:t>20-1-2016</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CCE2DB-1136-4D6C-85F6-785A5FD9E6AD}" type="slidenum">
              <a:rPr lang="nl-NL" smtClean="0"/>
              <a:pPr/>
              <a:t>‹nr.›</a:t>
            </a:fld>
            <a:endParaRPr lang="nl-NL"/>
          </a:p>
        </p:txBody>
      </p:sp>
    </p:spTree>
    <p:extLst>
      <p:ext uri="{BB962C8B-B14F-4D97-AF65-F5344CB8AC3E}">
        <p14:creationId xmlns="" xmlns:p14="http://schemas.microsoft.com/office/powerpoint/2010/main" val="3771422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5CCE2DB-1136-4D6C-85F6-785A5FD9E6AD}" type="slidenum">
              <a:rPr lang="nl-NL" smtClean="0"/>
              <a:pPr/>
              <a:t>16</a:t>
            </a:fld>
            <a:endParaRPr lang="nl-NL"/>
          </a:p>
        </p:txBody>
      </p:sp>
    </p:spTree>
    <p:extLst>
      <p:ext uri="{BB962C8B-B14F-4D97-AF65-F5344CB8AC3E}">
        <p14:creationId xmlns="" xmlns:p14="http://schemas.microsoft.com/office/powerpoint/2010/main" val="3931208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p>
            <a:fld id="{B254E28C-A167-49D7-BF15-566350BD10DB}" type="datetimeFigureOut">
              <a:rPr lang="nl-NL" smtClean="0"/>
              <a:pPr/>
              <a:t>20-1-2016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4E2576-1B20-4575-A06D-CD198DBFD616}"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254E28C-A167-49D7-BF15-566350BD10DB}" type="datetimeFigureOut">
              <a:rPr lang="nl-NL" smtClean="0"/>
              <a:pPr/>
              <a:t>20-1-2016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4E2576-1B20-4575-A06D-CD198DBFD616}"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254E28C-A167-49D7-BF15-566350BD10DB}" type="datetimeFigureOut">
              <a:rPr lang="nl-NL" smtClean="0"/>
              <a:pPr/>
              <a:t>20-1-2016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4E2576-1B20-4575-A06D-CD198DBFD616}"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254E28C-A167-49D7-BF15-566350BD10DB}" type="datetimeFigureOut">
              <a:rPr lang="nl-NL" smtClean="0"/>
              <a:pPr/>
              <a:t>20-1-2016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4E2576-1B20-4575-A06D-CD198DBFD616}"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B254E28C-A167-49D7-BF15-566350BD10DB}" type="datetimeFigureOut">
              <a:rPr lang="nl-NL" smtClean="0"/>
              <a:pPr/>
              <a:t>20-1-2016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D4E2576-1B20-4575-A06D-CD198DBFD616}"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B254E28C-A167-49D7-BF15-566350BD10DB}" type="datetimeFigureOut">
              <a:rPr lang="nl-NL" smtClean="0"/>
              <a:pPr/>
              <a:t>20-1-2016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D4E2576-1B20-4575-A06D-CD198DBFD616}"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B254E28C-A167-49D7-BF15-566350BD10DB}" type="datetimeFigureOut">
              <a:rPr lang="nl-NL" smtClean="0"/>
              <a:pPr/>
              <a:t>20-1-2016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5D4E2576-1B20-4575-A06D-CD198DBFD616}"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B254E28C-A167-49D7-BF15-566350BD10DB}" type="datetimeFigureOut">
              <a:rPr lang="nl-NL" smtClean="0"/>
              <a:pPr/>
              <a:t>20-1-2016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5D4E2576-1B20-4575-A06D-CD198DBFD616}"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254E28C-A167-49D7-BF15-566350BD10DB}" type="datetimeFigureOut">
              <a:rPr lang="nl-NL" smtClean="0"/>
              <a:pPr/>
              <a:t>20-1-2016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5D4E2576-1B20-4575-A06D-CD198DBFD616}"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254E28C-A167-49D7-BF15-566350BD10DB}" type="datetimeFigureOut">
              <a:rPr lang="nl-NL" smtClean="0"/>
              <a:pPr/>
              <a:t>20-1-2016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D4E2576-1B20-4575-A06D-CD198DBFD616}"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254E28C-A167-49D7-BF15-566350BD10DB}" type="datetimeFigureOut">
              <a:rPr lang="nl-NL" smtClean="0"/>
              <a:pPr/>
              <a:t>20-1-2016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D4E2576-1B20-4575-A06D-CD198DBFD616}"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54E28C-A167-49D7-BF15-566350BD10DB}" type="datetimeFigureOut">
              <a:rPr lang="nl-NL" smtClean="0"/>
              <a:pPr/>
              <a:t>20-1-2016</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4E2576-1B20-4575-A06D-CD198DBFD616}"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omments" Target="../comments/comment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omments" Target="../comments/comment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dirty="0"/>
          </a:p>
        </p:txBody>
      </p:sp>
      <p:sp>
        <p:nvSpPr>
          <p:cNvPr id="3" name="Ondertitel 2"/>
          <p:cNvSpPr>
            <a:spLocks noGrp="1"/>
          </p:cNvSpPr>
          <p:nvPr>
            <p:ph type="subTitle" idx="1"/>
          </p:nvPr>
        </p:nvSpPr>
        <p:spPr/>
        <p:txBody>
          <a:bodyPr/>
          <a:lstStyle/>
          <a:p>
            <a:endParaRPr lang="nl-NL"/>
          </a:p>
        </p:txBody>
      </p:sp>
      <p:pic>
        <p:nvPicPr>
          <p:cNvPr id="1026" name="Picture 2"/>
          <p:cNvPicPr>
            <a:picLocks noChangeAspect="1" noChangeArrowheads="1"/>
          </p:cNvPicPr>
          <p:nvPr/>
        </p:nvPicPr>
        <p:blipFill>
          <a:blip r:embed="rId2" cstate="print">
            <a:lum/>
          </a:blip>
          <a:srcRect/>
          <a:stretch>
            <a:fillRect/>
          </a:stretch>
        </p:blipFill>
        <p:spPr bwMode="auto">
          <a:xfrm>
            <a:off x="0" y="0"/>
            <a:ext cx="10054258" cy="7190656"/>
          </a:xfrm>
          <a:prstGeom prst="rect">
            <a:avLst/>
          </a:prstGeom>
          <a:noFill/>
          <a:ln w="9525">
            <a:noFill/>
            <a:miter lim="800000"/>
            <a:headEnd/>
            <a:tailEnd/>
          </a:ln>
        </p:spPr>
      </p:pic>
    </p:spTree>
  </p:cSld>
  <p:clrMapOvr>
    <a:masterClrMapping/>
  </p:clrMapOvr>
  <p:transition advTm="12418"/>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pPr>
              <a:buNone/>
            </a:pPr>
            <a:endParaRPr lang="nl-NL" dirty="0"/>
          </a:p>
        </p:txBody>
      </p:sp>
      <p:pic>
        <p:nvPicPr>
          <p:cNvPr id="3074" name="Picture 2" descr="C:\Users\Schraven\Pictures\website GC\Foto's Website deel 1 bezoek Koning\image-2015-09-24 (7).jpg"/>
          <p:cNvPicPr>
            <a:picLocks noChangeAspect="1" noChangeArrowheads="1"/>
          </p:cNvPicPr>
          <p:nvPr/>
        </p:nvPicPr>
        <p:blipFill>
          <a:blip r:embed="rId2" cstate="print"/>
          <a:srcRect/>
          <a:stretch>
            <a:fillRect/>
          </a:stretch>
        </p:blipFill>
        <p:spPr bwMode="auto">
          <a:xfrm>
            <a:off x="251520" y="188640"/>
            <a:ext cx="8640960" cy="6408712"/>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advTm="15195"/>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098" name="Picture 2" descr="C:\Users\Schraven\Pictures\website GC\Foto's Website deel 1 bezoek Koning\image-2015-09-24 (27).jpg"/>
          <p:cNvPicPr>
            <a:picLocks noGrp="1" noChangeAspect="1" noChangeArrowheads="1"/>
          </p:cNvPicPr>
          <p:nvPr>
            <p:ph idx="1"/>
          </p:nvPr>
        </p:nvPicPr>
        <p:blipFill>
          <a:blip r:embed="rId2" cstate="print"/>
          <a:srcRect/>
          <a:stretch>
            <a:fillRect/>
          </a:stretch>
        </p:blipFill>
        <p:spPr bwMode="auto">
          <a:xfrm>
            <a:off x="251520" y="260648"/>
            <a:ext cx="8640960" cy="6336704"/>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advTm="15116"/>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5122" name="Picture 2" descr="C:\Users\Schraven\Pictures\website GC\Foto's Website deel 1 bezoek Koning\image-2015-09-24 (55).jpg"/>
          <p:cNvPicPr>
            <a:picLocks noGrp="1" noChangeAspect="1" noChangeArrowheads="1"/>
          </p:cNvPicPr>
          <p:nvPr>
            <p:ph idx="1"/>
          </p:nvPr>
        </p:nvPicPr>
        <p:blipFill>
          <a:blip r:embed="rId2" cstate="print"/>
          <a:srcRect/>
          <a:stretch>
            <a:fillRect/>
          </a:stretch>
        </p:blipFill>
        <p:spPr bwMode="auto">
          <a:xfrm>
            <a:off x="251520" y="260648"/>
            <a:ext cx="8640960" cy="6336704"/>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advTm="15288"/>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t>RENOVATIE DORPSPLEIN</a:t>
            </a:r>
            <a:endParaRPr lang="nl-NL" b="1" dirty="0"/>
          </a:p>
        </p:txBody>
      </p:sp>
      <p:sp>
        <p:nvSpPr>
          <p:cNvPr id="3" name="Tijdelijke aanduiding voor inhoud 2"/>
          <p:cNvSpPr>
            <a:spLocks noGrp="1"/>
          </p:cNvSpPr>
          <p:nvPr>
            <p:ph idx="1"/>
          </p:nvPr>
        </p:nvSpPr>
        <p:spPr/>
        <p:txBody>
          <a:bodyPr>
            <a:normAutofit/>
          </a:bodyPr>
          <a:lstStyle/>
          <a:p>
            <a:pPr algn="ct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In 2014 is het Julianaplein, waaraan “Ut Turp” is</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gelegen helemaal opgeknapt door geheel nieuwe</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bestrating en met 10 prachtige lantaarns en een </a:t>
            </a:r>
          </a:p>
          <a:p>
            <a:pPr>
              <a:buNone/>
            </a:pPr>
            <a:endParaRPr lang="nl-NL" sz="2400" dirty="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terras voor de cafetaria.</a:t>
            </a:r>
            <a:endParaRPr lang="nl-NL" sz="2400" dirty="0">
              <a:latin typeface="Verdana" pitchFamily="34" charset="0"/>
              <a:ea typeface="Verdana" pitchFamily="34" charset="0"/>
              <a:cs typeface="Verdana" pitchFamily="34" charset="0"/>
            </a:endParaRPr>
          </a:p>
        </p:txBody>
      </p:sp>
    </p:spTree>
  </p:cSld>
  <p:clrMapOvr>
    <a:masterClrMapping/>
  </p:clrMapOvr>
  <p:transition advTm="14882"/>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548681"/>
            <a:ext cx="7772400" cy="936103"/>
          </a:xfrm>
        </p:spPr>
        <p:txBody>
          <a:bodyPr/>
          <a:lstStyle/>
          <a:p>
            <a:r>
              <a:rPr lang="nl-NL" b="1" dirty="0" smtClean="0"/>
              <a:t>HET OUDE DORPSPLEIN</a:t>
            </a:r>
            <a:endParaRPr lang="nl-NL" b="1" dirty="0"/>
          </a:p>
        </p:txBody>
      </p:sp>
      <p:sp>
        <p:nvSpPr>
          <p:cNvPr id="3" name="Ondertitel 2"/>
          <p:cNvSpPr>
            <a:spLocks noGrp="1"/>
          </p:cNvSpPr>
          <p:nvPr>
            <p:ph type="subTitle" idx="1"/>
          </p:nvPr>
        </p:nvSpPr>
        <p:spPr/>
        <p:txBody>
          <a:bodyPr/>
          <a:lstStyle/>
          <a:p>
            <a:endParaRPr lang="nl-NL" dirty="0"/>
          </a:p>
        </p:txBody>
      </p:sp>
      <p:pic>
        <p:nvPicPr>
          <p:cNvPr id="4098" name="Picture 2" descr="C:\Users\Schraven\Pictures\website GC\Oud Plein\2008003067.jpg"/>
          <p:cNvPicPr>
            <a:picLocks noChangeAspect="1" noChangeArrowheads="1"/>
          </p:cNvPicPr>
          <p:nvPr/>
        </p:nvPicPr>
        <p:blipFill>
          <a:blip r:embed="rId2" cstate="print"/>
          <a:srcRect/>
          <a:stretch>
            <a:fillRect/>
          </a:stretch>
        </p:blipFill>
        <p:spPr bwMode="auto">
          <a:xfrm>
            <a:off x="107504" y="1484784"/>
            <a:ext cx="8928992" cy="537321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advTm="12901"/>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HET NIEUWE DORPSPLEIN 2015</a:t>
            </a:r>
            <a:endParaRPr lang="nl-NL" dirty="0"/>
          </a:p>
        </p:txBody>
      </p:sp>
      <p:pic>
        <p:nvPicPr>
          <p:cNvPr id="5122" name="Picture 2" descr="C:\Users\Schraven\Pictures\website GC\P1010076.jpg"/>
          <p:cNvPicPr>
            <a:picLocks noGrp="1" noChangeAspect="1" noChangeArrowheads="1"/>
          </p:cNvPicPr>
          <p:nvPr>
            <p:ph idx="1"/>
          </p:nvPr>
        </p:nvPicPr>
        <p:blipFill>
          <a:blip r:embed="rId2" cstate="print"/>
          <a:srcRect/>
          <a:stretch>
            <a:fillRect/>
          </a:stretch>
        </p:blipFill>
        <p:spPr>
          <a:xfrm>
            <a:off x="1554691" y="1600200"/>
            <a:ext cx="6034617" cy="4525963"/>
          </a:xfrm>
        </p:spPr>
      </p:pic>
    </p:spTree>
  </p:cSld>
  <p:clrMapOvr>
    <a:masterClrMapping/>
  </p:clrMapOvr>
  <p:transition advTm="13994"/>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t>OPENING TERRAS</a:t>
            </a:r>
            <a:endParaRPr lang="nl-NL" b="1" dirty="0"/>
          </a:p>
        </p:txBody>
      </p:sp>
      <p:pic>
        <p:nvPicPr>
          <p:cNvPr id="2050" name="Picture 2" descr="C:\Users\Schraven\Pictures\website GC\P5220004.JPG"/>
          <p:cNvPicPr>
            <a:picLocks noGrp="1" noChangeAspect="1" noChangeArrowheads="1"/>
          </p:cNvPicPr>
          <p:nvPr>
            <p:ph idx="1"/>
          </p:nvPr>
        </p:nvPicPr>
        <p:blipFill>
          <a:blip r:embed="rId3" cstate="print"/>
          <a:srcRect/>
          <a:stretch>
            <a:fillRect/>
          </a:stretch>
        </p:blipFill>
        <p:spPr bwMode="auto">
          <a:xfrm>
            <a:off x="179512" y="1484784"/>
            <a:ext cx="8784975" cy="537321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advTm="13401"/>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t>FLOWER BASKETS</a:t>
            </a:r>
            <a:endParaRPr lang="nl-NL" b="1" dirty="0"/>
          </a:p>
        </p:txBody>
      </p:sp>
      <p:sp>
        <p:nvSpPr>
          <p:cNvPr id="3" name="Tijdelijke aanduiding voor inhoud 2"/>
          <p:cNvSpPr>
            <a:spLocks noGrp="1"/>
          </p:cNvSpPr>
          <p:nvPr>
            <p:ph idx="1"/>
          </p:nvPr>
        </p:nvSpPr>
        <p:spPr/>
        <p:txBody>
          <a:bodyPr>
            <a:normAutofit/>
          </a:bodyPr>
          <a:lstStyle/>
          <a:p>
            <a:pPr>
              <a:buNone/>
            </a:pPr>
            <a:r>
              <a:rPr lang="nl-NL" sz="2400" dirty="0" smtClean="0">
                <a:latin typeface="Verdana" pitchFamily="34" charset="0"/>
                <a:ea typeface="Verdana" pitchFamily="34" charset="0"/>
                <a:cs typeface="Verdana" pitchFamily="34" charset="0"/>
              </a:rPr>
              <a:t>In de afgelopen zomer heeft de Stichting flower-</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baskets aangebracht aan de lantaarns op het plein. </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Dit creëert een bepaalde sfeer en zal passerende </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fietsers doen besluiten even op dit plein af te </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stappen en uit te rusten.</a:t>
            </a:r>
            <a:endParaRPr lang="nl-NL" sz="2400" dirty="0">
              <a:latin typeface="Verdana" pitchFamily="34" charset="0"/>
              <a:ea typeface="Verdana" pitchFamily="34" charset="0"/>
              <a:cs typeface="Verdana" pitchFamily="34" charset="0"/>
            </a:endParaRPr>
          </a:p>
        </p:txBody>
      </p:sp>
    </p:spTree>
  </p:cSld>
  <p:clrMapOvr>
    <a:masterClrMapping/>
  </p:clrMapOvr>
  <p:transition advTm="13619"/>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30026"/>
          </a:xfrm>
        </p:spPr>
        <p:txBody>
          <a:bodyPr>
            <a:normAutofit fontScale="90000"/>
          </a:bodyPr>
          <a:lstStyle/>
          <a:p>
            <a:endParaRPr lang="nl-NL" dirty="0"/>
          </a:p>
        </p:txBody>
      </p:sp>
      <p:pic>
        <p:nvPicPr>
          <p:cNvPr id="1026" name="Picture 2" descr="C:\Users\Schraven\Pictures\website GC\Ophangen Flower Baskets\P9240064.JPG"/>
          <p:cNvPicPr>
            <a:picLocks noGrp="1" noChangeAspect="1" noChangeArrowheads="1"/>
          </p:cNvPicPr>
          <p:nvPr>
            <p:ph idx="1"/>
          </p:nvPr>
        </p:nvPicPr>
        <p:blipFill>
          <a:blip r:embed="rId2" cstate="print"/>
          <a:srcRect/>
          <a:stretch>
            <a:fillRect/>
          </a:stretch>
        </p:blipFill>
        <p:spPr bwMode="auto">
          <a:xfrm>
            <a:off x="251520" y="260648"/>
            <a:ext cx="8640960" cy="648072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advTm="12184"/>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8680"/>
            <a:ext cx="8229600" cy="1143000"/>
          </a:xfrm>
        </p:spPr>
        <p:txBody>
          <a:bodyPr/>
          <a:lstStyle/>
          <a:p>
            <a:r>
              <a:rPr lang="nl-NL" b="1" dirty="0" smtClean="0"/>
              <a:t>Sfeerverlichting</a:t>
            </a:r>
            <a:endParaRPr lang="nl-NL" b="1" dirty="0"/>
          </a:p>
        </p:txBody>
      </p:sp>
      <p:sp>
        <p:nvSpPr>
          <p:cNvPr id="3" name="Tijdelijke aanduiding voor inhoud 2"/>
          <p:cNvSpPr>
            <a:spLocks noGrp="1"/>
          </p:cNvSpPr>
          <p:nvPr>
            <p:ph idx="1"/>
          </p:nvPr>
        </p:nvSpPr>
        <p:spPr/>
        <p:txBody>
          <a:bodyPr>
            <a:normAutofit fontScale="92500" lnSpcReduction="10000"/>
          </a:bodyPr>
          <a:lstStyle/>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Wat nog ontbrak in de omgeving van “Ut </a:t>
            </a:r>
            <a:r>
              <a:rPr lang="nl-NL" sz="2400" dirty="0" err="1" smtClean="0">
                <a:latin typeface="Verdana" pitchFamily="34" charset="0"/>
                <a:ea typeface="Verdana" pitchFamily="34" charset="0"/>
                <a:cs typeface="Verdana" pitchFamily="34" charset="0"/>
              </a:rPr>
              <a:t>Turp</a:t>
            </a:r>
            <a:r>
              <a:rPr lang="nl-NL" sz="2400" dirty="0" smtClean="0">
                <a:latin typeface="Verdana" pitchFamily="34" charset="0"/>
                <a:ea typeface="Verdana" pitchFamily="34" charset="0"/>
                <a:cs typeface="Verdana" pitchFamily="34" charset="0"/>
              </a:rPr>
              <a:t>” was</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sfeerverlichting rondom het plein voor de donkere </a:t>
            </a:r>
          </a:p>
          <a:p>
            <a:pPr>
              <a:buNone/>
            </a:pPr>
            <a:endParaRPr lang="nl-NL" sz="2400" dirty="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december dagen. </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Met dank aan </a:t>
            </a:r>
            <a:r>
              <a:rPr lang="nl-NL" sz="2400" b="1" dirty="0" smtClean="0">
                <a:latin typeface="Verdana" pitchFamily="34" charset="0"/>
                <a:ea typeface="Verdana" pitchFamily="34" charset="0"/>
                <a:cs typeface="Verdana" pitchFamily="34" charset="0"/>
              </a:rPr>
              <a:t>Kern met Pit </a:t>
            </a:r>
            <a:r>
              <a:rPr lang="nl-NL" sz="2400" dirty="0" smtClean="0">
                <a:latin typeface="Verdana" pitchFamily="34" charset="0"/>
                <a:ea typeface="Verdana" pitchFamily="34" charset="0"/>
                <a:cs typeface="Verdana" pitchFamily="34" charset="0"/>
              </a:rPr>
              <a:t>heeft de Stichting de </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lantaarnpalen rondom het plein in december 2015 </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kunnen voorzien van sfeerverlichting.</a:t>
            </a:r>
          </a:p>
          <a:p>
            <a:pPr>
              <a:buNone/>
            </a:pPr>
            <a:endParaRPr lang="nl-NL" sz="2400" dirty="0" smtClean="0">
              <a:latin typeface="Verdana" pitchFamily="34" charset="0"/>
              <a:ea typeface="Verdana" pitchFamily="34" charset="0"/>
              <a:cs typeface="Verdana" pitchFamily="34" charset="0"/>
            </a:endParaRPr>
          </a:p>
          <a:p>
            <a:pPr>
              <a:buNone/>
            </a:pPr>
            <a:endParaRPr lang="nl-NL" sz="2400" dirty="0" smtClean="0">
              <a:latin typeface="Verdana" pitchFamily="34" charset="0"/>
              <a:ea typeface="Verdana" pitchFamily="34" charset="0"/>
              <a:cs typeface="Verdana" pitchFamily="34" charset="0"/>
            </a:endParaRPr>
          </a:p>
        </p:txBody>
      </p:sp>
    </p:spTree>
  </p:cSld>
  <p:clrMapOvr>
    <a:masterClrMapping/>
  </p:clrMapOvr>
  <p:transition advTm="12683"/>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endParaRPr lang="nl-NL"/>
          </a:p>
        </p:txBody>
      </p:sp>
      <p:sp>
        <p:nvSpPr>
          <p:cNvPr id="9" name="Tijdelijke aanduiding voor inhoud 8"/>
          <p:cNvSpPr>
            <a:spLocks noGrp="1"/>
          </p:cNvSpPr>
          <p:nvPr>
            <p:ph idx="1"/>
          </p:nvPr>
        </p:nvSpPr>
        <p:spPr/>
        <p:txBody>
          <a:bodyPr/>
          <a:lstStyle/>
          <a:p>
            <a:endParaRPr lang="nl-NL"/>
          </a:p>
        </p:txBody>
      </p:sp>
      <p:pic>
        <p:nvPicPr>
          <p:cNvPr id="1026" name="Picture 2" descr="C:\Users\Schraven\Pictures\website GC\foto's Gassel\PA010065.JPG"/>
          <p:cNvPicPr>
            <a:picLocks noChangeAspect="1" noChangeArrowheads="1"/>
          </p:cNvPicPr>
          <p:nvPr/>
        </p:nvPicPr>
        <p:blipFill>
          <a:blip r:embed="rId2" cstate="print"/>
          <a:srcRect/>
          <a:stretch>
            <a:fillRect/>
          </a:stretch>
        </p:blipFill>
        <p:spPr bwMode="auto">
          <a:xfrm>
            <a:off x="98425" y="188640"/>
            <a:ext cx="8945563" cy="6480720"/>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2" descr="C:\Users\Schraven\AppData\Local\Microsoft\Windows\Temporary Internet Files\Content.Outlook\AVMJA3O9\PA010065 (2).JPG"/>
          <p:cNvPicPr>
            <a:picLocks noChangeAspect="1" noChangeArrowheads="1"/>
          </p:cNvPicPr>
          <p:nvPr/>
        </p:nvPicPr>
        <p:blipFill>
          <a:blip r:embed="rId3" cstate="print"/>
          <a:srcRect/>
          <a:stretch>
            <a:fillRect/>
          </a:stretch>
        </p:blipFill>
        <p:spPr bwMode="auto">
          <a:xfrm>
            <a:off x="125220" y="315963"/>
            <a:ext cx="8893559" cy="6226074"/>
          </a:xfrm>
          <a:prstGeom prst="rect">
            <a:avLst/>
          </a:prstGeom>
          <a:noFill/>
        </p:spPr>
      </p:pic>
    </p:spTree>
  </p:cSld>
  <p:clrMapOvr>
    <a:masterClrMapping/>
  </p:clrMapOvr>
  <p:transition advTm="12324"/>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sfeerverlichting</a:t>
            </a:r>
            <a:endParaRPr lang="nl-NL" dirty="0"/>
          </a:p>
        </p:txBody>
      </p:sp>
      <p:pic>
        <p:nvPicPr>
          <p:cNvPr id="1026" name="Picture 2" descr="C:\Users\Schraven\Pictures\website GC\Foto's plein sfeerverlichting\023.JPG"/>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advTm="1223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1026" name="Picture 2" descr="C:\Users\Schraven\Pictures\website GC\Foto's plein sfeerverlichting\Foto9-metverlichting.jpg"/>
          <p:cNvPicPr>
            <a:picLocks noGrp="1" noChangeAspect="1" noChangeArrowheads="1"/>
          </p:cNvPicPr>
          <p:nvPr>
            <p:ph idx="1"/>
          </p:nvPr>
        </p:nvPicPr>
        <p:blipFill>
          <a:blip r:embed="rId2" cstate="print"/>
          <a:srcRect/>
          <a:stretch>
            <a:fillRect/>
          </a:stretch>
        </p:blipFill>
        <p:spPr bwMode="auto">
          <a:xfrm>
            <a:off x="179512" y="188640"/>
            <a:ext cx="8856984" cy="6552728"/>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advTm="15304"/>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chraven\Downloads\11285276-09824A13FBF07C323866.jpg"/>
          <p:cNvPicPr>
            <a:picLocks noGrp="1" noChangeAspect="1" noChangeArrowheads="1"/>
          </p:cNvPicPr>
          <p:nvPr>
            <p:ph idx="1"/>
          </p:nvPr>
        </p:nvPicPr>
        <p:blipFill>
          <a:blip r:embed="rId2" cstate="print"/>
          <a:srcRect/>
          <a:stretch>
            <a:fillRect/>
          </a:stretch>
        </p:blipFill>
        <p:spPr bwMode="auto">
          <a:xfrm>
            <a:off x="251520" y="260648"/>
            <a:ext cx="8640960" cy="6336704"/>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advTm="22791"/>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smtClean="0"/>
              <a:t>KERN MET PIT EDITIE 2015</a:t>
            </a:r>
            <a:br>
              <a:rPr lang="nl-NL" b="1" dirty="0" smtClean="0"/>
            </a:br>
            <a:r>
              <a:rPr lang="nl-NL" b="1" dirty="0" smtClean="0"/>
              <a:t>STICHTING DORPSBELANGEN GASSEL</a:t>
            </a:r>
            <a:endParaRPr lang="nl-NL" b="1" dirty="0"/>
          </a:p>
        </p:txBody>
      </p:sp>
      <p:sp>
        <p:nvSpPr>
          <p:cNvPr id="3" name="Tijdelijke aanduiding voor inhoud 2"/>
          <p:cNvSpPr>
            <a:spLocks noGrp="1"/>
          </p:cNvSpPr>
          <p:nvPr>
            <p:ph idx="1"/>
          </p:nvPr>
        </p:nvSpPr>
        <p:spPr/>
        <p:txBody>
          <a:bodyPr>
            <a:normAutofit/>
          </a:bodyPr>
          <a:lstStyle/>
          <a:p>
            <a:pPr algn="ctr">
              <a:buNone/>
            </a:pPr>
            <a:endParaRPr lang="nl-NL" sz="2400" dirty="0" smtClean="0">
              <a:latin typeface="Verdana" pitchFamily="34" charset="0"/>
              <a:ea typeface="Verdana" pitchFamily="34" charset="0"/>
              <a:cs typeface="Verdana" pitchFamily="34" charset="0"/>
            </a:endParaRPr>
          </a:p>
          <a:p>
            <a:pPr algn="ctr">
              <a:buNone/>
            </a:pPr>
            <a:endParaRPr lang="nl-NL" sz="2400" dirty="0" smtClean="0">
              <a:latin typeface="Verdana" pitchFamily="34" charset="0"/>
              <a:ea typeface="Verdana" pitchFamily="34" charset="0"/>
              <a:cs typeface="Verdana" pitchFamily="34" charset="0"/>
            </a:endParaRPr>
          </a:p>
          <a:p>
            <a:pPr algn="ct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Gassel met </a:t>
            </a:r>
            <a:r>
              <a:rPr lang="nl-NL" sz="2400" dirty="0">
                <a:latin typeface="Verdana" pitchFamily="34" charset="0"/>
                <a:ea typeface="Verdana" pitchFamily="34" charset="0"/>
                <a:cs typeface="Verdana" pitchFamily="34" charset="0"/>
              </a:rPr>
              <a:t>ongeveer </a:t>
            </a:r>
            <a:r>
              <a:rPr lang="nl-NL" sz="2400" dirty="0" smtClean="0">
                <a:latin typeface="Verdana" pitchFamily="34" charset="0"/>
                <a:ea typeface="Verdana" pitchFamily="34" charset="0"/>
                <a:cs typeface="Verdana" pitchFamily="34" charset="0"/>
              </a:rPr>
              <a:t>1.200 inwoners is een</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levendige hechte gemeenschap met diverse clubs</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en </a:t>
            </a:r>
            <a:r>
              <a:rPr lang="nl-NL" sz="2400" dirty="0">
                <a:latin typeface="Verdana" pitchFamily="34" charset="0"/>
                <a:ea typeface="Verdana" pitchFamily="34" charset="0"/>
                <a:cs typeface="Verdana" pitchFamily="34" charset="0"/>
              </a:rPr>
              <a:t>verenigingen voor jong </a:t>
            </a:r>
            <a:r>
              <a:rPr lang="nl-NL" sz="2400" dirty="0" smtClean="0">
                <a:latin typeface="Verdana" pitchFamily="34" charset="0"/>
                <a:ea typeface="Verdana" pitchFamily="34" charset="0"/>
                <a:cs typeface="Verdana" pitchFamily="34" charset="0"/>
              </a:rPr>
              <a:t>en oud</a:t>
            </a:r>
            <a:r>
              <a:rPr lang="nl-NL" sz="2400" dirty="0">
                <a:latin typeface="Verdana" pitchFamily="34" charset="0"/>
                <a:ea typeface="Verdana" pitchFamily="34" charset="0"/>
                <a:cs typeface="Verdana" pitchFamily="34" charset="0"/>
              </a:rPr>
              <a:t>. </a:t>
            </a:r>
          </a:p>
          <a:p>
            <a:endParaRPr lang="nl-NL" dirty="0"/>
          </a:p>
        </p:txBody>
      </p:sp>
    </p:spTree>
  </p:cSld>
  <p:clrMapOvr>
    <a:masterClrMapping/>
  </p:clrMapOvr>
  <p:transition advTm="10046"/>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t>GASSEL</a:t>
            </a:r>
            <a:endParaRPr lang="nl-NL" b="1" dirty="0"/>
          </a:p>
        </p:txBody>
      </p:sp>
      <p:sp>
        <p:nvSpPr>
          <p:cNvPr id="3" name="Tijdelijke aanduiding voor inhoud 2"/>
          <p:cNvSpPr>
            <a:spLocks noGrp="1"/>
          </p:cNvSpPr>
          <p:nvPr>
            <p:ph idx="1"/>
          </p:nvPr>
        </p:nvSpPr>
        <p:spPr>
          <a:xfrm>
            <a:off x="467544" y="1556792"/>
            <a:ext cx="8229600" cy="4525963"/>
          </a:xfrm>
        </p:spPr>
        <p:txBody>
          <a:bodyPr>
            <a:normAutofit fontScale="92500"/>
          </a:bodyPr>
          <a:lstStyle/>
          <a:p>
            <a:pPr>
              <a:buNone/>
            </a:pPr>
            <a:r>
              <a:rPr lang="nl-NL" sz="2400" dirty="0" smtClean="0">
                <a:latin typeface="Verdana" pitchFamily="34" charset="0"/>
                <a:ea typeface="Verdana" pitchFamily="34" charset="0"/>
                <a:cs typeface="Verdana" pitchFamily="34" charset="0"/>
              </a:rPr>
              <a:t>Voorzieningen voor de eerste levensbehoeften </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verdwenen uit het dorp en een aantal vrijwilligers zijn</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een stichting gaan vormen en hebben het initiatief </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genomen om deze voorzieningen weer terug te krijgen. </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 </a:t>
            </a:r>
            <a:endParaRPr lang="nl-NL" sz="2400" dirty="0" smtClean="0"/>
          </a:p>
          <a:p>
            <a:pPr>
              <a:buNone/>
            </a:pPr>
            <a:r>
              <a:rPr lang="nl-NL" sz="2400" dirty="0" smtClean="0">
                <a:latin typeface="Verdana" pitchFamily="34" charset="0"/>
                <a:ea typeface="Verdana" pitchFamily="34" charset="0"/>
                <a:cs typeface="Verdana" pitchFamily="34" charset="0"/>
              </a:rPr>
              <a:t>  </a:t>
            </a:r>
            <a:endParaRPr lang="nl-NL" sz="2400" dirty="0"/>
          </a:p>
        </p:txBody>
      </p:sp>
      <p:pic>
        <p:nvPicPr>
          <p:cNvPr id="6" name="Picture 4" descr="C:\Users\Schraven\Documents\Stichting Dorpsservicewinkel\02 Stichting Dorpsservicewinkel\Logo\Logo_UtTurpGassel.jpeg"/>
          <p:cNvPicPr>
            <a:picLocks noChangeAspect="1" noChangeArrowheads="1"/>
          </p:cNvPicPr>
          <p:nvPr/>
        </p:nvPicPr>
        <p:blipFill>
          <a:blip r:embed="rId2" cstate="print"/>
          <a:srcRect/>
          <a:stretch>
            <a:fillRect/>
          </a:stretch>
        </p:blipFill>
        <p:spPr bwMode="auto">
          <a:xfrm>
            <a:off x="2987824" y="4653136"/>
            <a:ext cx="2808312" cy="1368152"/>
          </a:xfrm>
          <a:prstGeom prst="rect">
            <a:avLst/>
          </a:prstGeom>
          <a:noFill/>
        </p:spPr>
      </p:pic>
    </p:spTree>
  </p:cSld>
  <p:clrMapOvr>
    <a:masterClrMapping/>
  </p:clrMapOvr>
  <p:transition advTm="12215"/>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mtClean="0"/>
              <a:t/>
            </a:r>
            <a:br>
              <a:rPr lang="nl-NL" smtClean="0"/>
            </a:br>
            <a:r>
              <a:rPr lang="nl-NL" smtClean="0"/>
              <a:t>De Stichting Dorpsbelangen Gassel beoogd: </a:t>
            </a:r>
            <a:br>
              <a:rPr lang="nl-NL" smtClean="0"/>
            </a:br>
            <a:endParaRPr lang="nl-NL" dirty="0"/>
          </a:p>
        </p:txBody>
      </p:sp>
      <p:sp>
        <p:nvSpPr>
          <p:cNvPr id="3" name="Tijdelijke aanduiding voor inhoud 2"/>
          <p:cNvSpPr>
            <a:spLocks noGrp="1"/>
          </p:cNvSpPr>
          <p:nvPr>
            <p:ph idx="1"/>
          </p:nvPr>
        </p:nvSpPr>
        <p:spPr/>
        <p:txBody>
          <a:bodyPr/>
          <a:lstStyle/>
          <a:p>
            <a:pPr lvl="0"/>
            <a:endParaRPr lang="nl-NL" smtClean="0"/>
          </a:p>
          <a:p>
            <a:pPr lvl="0"/>
            <a:r>
              <a:rPr lang="nl-NL" smtClean="0"/>
              <a:t>Het bevorderen van een optimale leefbaarheid in Gassel voor de inwoners en bezoekers.</a:t>
            </a:r>
          </a:p>
          <a:p>
            <a:pPr lvl="0"/>
            <a:endParaRPr lang="nl-NL" smtClean="0"/>
          </a:p>
          <a:p>
            <a:pPr lvl="0"/>
            <a:r>
              <a:rPr lang="nl-NL" smtClean="0"/>
              <a:t>Beschikbaar stellen van ruimte voor maatschappelijke sociale culturele educatieve en recreatieve zaken in de ruimste zin.</a:t>
            </a:r>
          </a:p>
          <a:p>
            <a:endParaRPr lang="nl-NL" dirty="0"/>
          </a:p>
        </p:txBody>
      </p:sp>
    </p:spTree>
  </p:cSld>
  <p:clrMapOvr>
    <a:masterClrMapping/>
  </p:clrMapOvr>
  <p:transition advTm="16348"/>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t>Doel van de Stichting</a:t>
            </a:r>
            <a:endParaRPr lang="nl-NL" b="1" dirty="0"/>
          </a:p>
        </p:txBody>
      </p:sp>
      <p:sp>
        <p:nvSpPr>
          <p:cNvPr id="3" name="Tijdelijke aanduiding voor inhoud 2"/>
          <p:cNvSpPr>
            <a:spLocks noGrp="1"/>
          </p:cNvSpPr>
          <p:nvPr>
            <p:ph idx="1"/>
          </p:nvPr>
        </p:nvSpPr>
        <p:spPr/>
        <p:txBody>
          <a:bodyPr>
            <a:normAutofit/>
          </a:bodyPr>
          <a:lstStyle/>
          <a:p>
            <a:pPr lvl="0">
              <a:buNone/>
            </a:pPr>
            <a:r>
              <a:rPr lang="nl-NL" dirty="0" smtClean="0"/>
              <a:t>Het </a:t>
            </a:r>
            <a:r>
              <a:rPr lang="nl-NL" dirty="0"/>
              <a:t>realiseren en </a:t>
            </a:r>
            <a:r>
              <a:rPr lang="nl-NL" dirty="0" smtClean="0"/>
              <a:t>het in </a:t>
            </a:r>
            <a:r>
              <a:rPr lang="nl-NL" dirty="0"/>
              <a:t>standhouden </a:t>
            </a:r>
            <a:r>
              <a:rPr lang="nl-NL" dirty="0" smtClean="0"/>
              <a:t>van</a:t>
            </a:r>
          </a:p>
          <a:p>
            <a:pPr lvl="0">
              <a:buNone/>
            </a:pPr>
            <a:endParaRPr lang="nl-NL" dirty="0" smtClean="0"/>
          </a:p>
          <a:p>
            <a:pPr lvl="0">
              <a:buNone/>
            </a:pPr>
            <a:r>
              <a:rPr lang="nl-NL" dirty="0" smtClean="0"/>
              <a:t>voorzieningen </a:t>
            </a:r>
            <a:r>
              <a:rPr lang="nl-NL" dirty="0"/>
              <a:t>die </a:t>
            </a:r>
            <a:r>
              <a:rPr lang="nl-NL" dirty="0" smtClean="0"/>
              <a:t>bijdragen aan, </a:t>
            </a:r>
            <a:r>
              <a:rPr lang="nl-NL" dirty="0"/>
              <a:t>dan wel </a:t>
            </a:r>
            <a:endParaRPr lang="nl-NL" dirty="0" smtClean="0"/>
          </a:p>
          <a:p>
            <a:pPr lvl="0"/>
            <a:endParaRPr lang="nl-NL" dirty="0" smtClean="0"/>
          </a:p>
          <a:p>
            <a:pPr lvl="0">
              <a:buNone/>
            </a:pPr>
            <a:r>
              <a:rPr lang="nl-NL" dirty="0" smtClean="0"/>
              <a:t>verbetering </a:t>
            </a:r>
            <a:r>
              <a:rPr lang="nl-NL" dirty="0"/>
              <a:t>van de leefbaarheid in Gassel </a:t>
            </a:r>
            <a:endParaRPr lang="nl-NL" dirty="0" smtClean="0"/>
          </a:p>
          <a:p>
            <a:pPr lvl="0">
              <a:buNone/>
            </a:pPr>
            <a:endParaRPr lang="nl-NL" dirty="0" smtClean="0"/>
          </a:p>
          <a:p>
            <a:pPr lvl="0">
              <a:buNone/>
            </a:pPr>
            <a:r>
              <a:rPr lang="nl-NL" dirty="0" smtClean="0"/>
              <a:t>met </a:t>
            </a:r>
            <a:r>
              <a:rPr lang="nl-NL" dirty="0"/>
              <a:t>zich meebrengen.</a:t>
            </a:r>
          </a:p>
          <a:p>
            <a:pPr>
              <a:buNone/>
            </a:pPr>
            <a:endParaRPr lang="nl-NL" dirty="0"/>
          </a:p>
          <a:p>
            <a:endParaRPr lang="nl-NL" dirty="0"/>
          </a:p>
        </p:txBody>
      </p:sp>
    </p:spTree>
  </p:cSld>
  <p:clrMapOvr>
    <a:masterClrMapping/>
  </p:clrMapOvr>
  <p:transition advTm="12777"/>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smtClean="0"/>
              <a:t>Opening Dorpsservicewinkel </a:t>
            </a:r>
            <a:br>
              <a:rPr lang="nl-NL" b="1" dirty="0" smtClean="0"/>
            </a:br>
            <a:r>
              <a:rPr lang="nl-NL" b="1" dirty="0" smtClean="0"/>
              <a:t>22 september 2010</a:t>
            </a:r>
            <a:endParaRPr lang="nl-NL" b="1" dirty="0"/>
          </a:p>
        </p:txBody>
      </p:sp>
      <p:pic>
        <p:nvPicPr>
          <p:cNvPr id="1026" name="Picture 2" descr="C:\Users\Schraven\Pictures\website GC\2010 Bouw winkel\September 2010 deel 6\bouw09239.jpg"/>
          <p:cNvPicPr>
            <a:picLocks noGrp="1" noChangeAspect="1" noChangeArrowheads="1"/>
          </p:cNvPicPr>
          <p:nvPr>
            <p:ph idx="1"/>
          </p:nvPr>
        </p:nvPicPr>
        <p:blipFill>
          <a:blip r:embed="rId2" cstate="print"/>
          <a:srcRect/>
          <a:stretch>
            <a:fillRect/>
          </a:stretch>
        </p:blipFill>
        <p:spPr bwMode="auto">
          <a:xfrm>
            <a:off x="971600" y="1628800"/>
            <a:ext cx="7344816" cy="482453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advTm="12417"/>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t>REALISATIE</a:t>
            </a:r>
            <a:endParaRPr lang="nl-NL" b="1" dirty="0"/>
          </a:p>
        </p:txBody>
      </p:sp>
      <p:sp>
        <p:nvSpPr>
          <p:cNvPr id="3" name="Tijdelijke aanduiding voor inhoud 2"/>
          <p:cNvSpPr>
            <a:spLocks noGrp="1"/>
          </p:cNvSpPr>
          <p:nvPr>
            <p:ph idx="1"/>
          </p:nvPr>
        </p:nvSpPr>
        <p:spPr/>
        <p:txBody>
          <a:bodyPr/>
          <a:lstStyle/>
          <a:p>
            <a:pPr>
              <a:buNone/>
            </a:pPr>
            <a:r>
              <a:rPr lang="nl-NL" dirty="0"/>
              <a:t>Gassel heeft weer een cafetaria, </a:t>
            </a:r>
            <a:r>
              <a:rPr lang="nl-NL" dirty="0" smtClean="0"/>
              <a:t>bakker, </a:t>
            </a:r>
          </a:p>
          <a:p>
            <a:pPr>
              <a:buNone/>
            </a:pPr>
            <a:r>
              <a:rPr lang="nl-NL" dirty="0" smtClean="0"/>
              <a:t>keurslager</a:t>
            </a:r>
            <a:r>
              <a:rPr lang="nl-NL" dirty="0"/>
              <a:t>, kapsalon, </a:t>
            </a:r>
            <a:r>
              <a:rPr lang="nl-NL" dirty="0" smtClean="0"/>
              <a:t>bibliotheek, fysiotherapie</a:t>
            </a:r>
            <a:r>
              <a:rPr lang="nl-NL" dirty="0"/>
              <a:t>, </a:t>
            </a:r>
            <a:endParaRPr lang="nl-NL" dirty="0" smtClean="0"/>
          </a:p>
          <a:p>
            <a:pPr>
              <a:buNone/>
            </a:pPr>
            <a:r>
              <a:rPr lang="nl-NL" dirty="0" smtClean="0"/>
              <a:t>bloedprikpunt</a:t>
            </a:r>
            <a:r>
              <a:rPr lang="nl-NL" dirty="0"/>
              <a:t>, </a:t>
            </a:r>
            <a:r>
              <a:rPr lang="nl-NL" dirty="0" smtClean="0"/>
              <a:t>massagesalon </a:t>
            </a:r>
            <a:r>
              <a:rPr lang="nl-NL" dirty="0"/>
              <a:t>en een </a:t>
            </a:r>
            <a:endParaRPr lang="nl-NL" dirty="0" smtClean="0"/>
          </a:p>
          <a:p>
            <a:pPr>
              <a:buNone/>
            </a:pPr>
            <a:r>
              <a:rPr lang="nl-NL" dirty="0" smtClean="0"/>
              <a:t>koffiecorner </a:t>
            </a:r>
            <a:r>
              <a:rPr lang="nl-NL" dirty="0"/>
              <a:t>terug in </a:t>
            </a:r>
            <a:r>
              <a:rPr lang="nl-NL" dirty="0" smtClean="0"/>
              <a:t>“Ut </a:t>
            </a:r>
            <a:r>
              <a:rPr lang="nl-NL" dirty="0" err="1" smtClean="0"/>
              <a:t>Turp</a:t>
            </a:r>
            <a:r>
              <a:rPr lang="nl-NL" dirty="0" smtClean="0"/>
              <a:t>”.    </a:t>
            </a:r>
            <a:endParaRPr lang="nl-NL" dirty="0"/>
          </a:p>
          <a:p>
            <a:endParaRPr lang="nl-NL" dirty="0"/>
          </a:p>
        </p:txBody>
      </p:sp>
      <p:pic>
        <p:nvPicPr>
          <p:cNvPr id="8" name="Picture 4" descr="C:\Users\Schraven\Pictures\website GC\logo-bakkerij-bongaards.jpg"/>
          <p:cNvPicPr>
            <a:picLocks noChangeAspect="1" noChangeArrowheads="1"/>
          </p:cNvPicPr>
          <p:nvPr/>
        </p:nvPicPr>
        <p:blipFill>
          <a:blip r:embed="rId2" cstate="print"/>
          <a:srcRect/>
          <a:stretch>
            <a:fillRect/>
          </a:stretch>
        </p:blipFill>
        <p:spPr bwMode="auto">
          <a:xfrm>
            <a:off x="1115616" y="4221088"/>
            <a:ext cx="1714500" cy="1533525"/>
          </a:xfrm>
          <a:prstGeom prst="rect">
            <a:avLst/>
          </a:prstGeom>
          <a:noFill/>
        </p:spPr>
      </p:pic>
      <p:pic>
        <p:nvPicPr>
          <p:cNvPr id="1026" name="Picture 2" descr="C:\Users\Schraven\Documents\Stichting Dorpsservicewinkel\02 Stichting Dorpsservicewinkel\Winkeliers\Erol Cakir Cafetaria\Logo Patatterie.jpeg"/>
          <p:cNvPicPr>
            <a:picLocks noChangeAspect="1" noChangeArrowheads="1"/>
          </p:cNvPicPr>
          <p:nvPr/>
        </p:nvPicPr>
        <p:blipFill>
          <a:blip r:embed="rId3" cstate="print"/>
          <a:srcRect/>
          <a:stretch>
            <a:fillRect/>
          </a:stretch>
        </p:blipFill>
        <p:spPr bwMode="auto">
          <a:xfrm>
            <a:off x="3779912" y="4509120"/>
            <a:ext cx="1368152" cy="1440160"/>
          </a:xfrm>
          <a:prstGeom prst="rect">
            <a:avLst/>
          </a:prstGeom>
          <a:noFill/>
        </p:spPr>
      </p:pic>
      <p:pic>
        <p:nvPicPr>
          <p:cNvPr id="4" name="Picture 2" descr="C:\Users\Schraven\AppData\Local\Microsoft\Windows\Temporary Internet Files\Content.Outlook\AVMJA3O9\1435683328-HermanussenKeurslagerWilliam.jpg"/>
          <p:cNvPicPr>
            <a:picLocks noChangeAspect="1" noChangeArrowheads="1"/>
          </p:cNvPicPr>
          <p:nvPr/>
        </p:nvPicPr>
        <p:blipFill>
          <a:blip r:embed="rId4" cstate="print"/>
          <a:srcRect/>
          <a:stretch>
            <a:fillRect/>
          </a:stretch>
        </p:blipFill>
        <p:spPr bwMode="auto">
          <a:xfrm>
            <a:off x="5508104" y="4797152"/>
            <a:ext cx="2952328" cy="695325"/>
          </a:xfrm>
          <a:prstGeom prst="rect">
            <a:avLst/>
          </a:prstGeom>
          <a:noFill/>
        </p:spPr>
      </p:pic>
    </p:spTree>
  </p:cSld>
  <p:clrMapOvr>
    <a:masterClrMapping/>
  </p:clrMapOvr>
  <p:transition advTm="15007"/>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smtClean="0"/>
              <a:t>Bezoek Zijne Majesteit </a:t>
            </a:r>
            <a:br>
              <a:rPr lang="nl-NL" b="1" dirty="0" smtClean="0"/>
            </a:br>
            <a:r>
              <a:rPr lang="nl-NL" b="1" dirty="0" smtClean="0"/>
              <a:t>Koning Willem Alexander</a:t>
            </a:r>
            <a:endParaRPr lang="nl-NL" b="1" dirty="0"/>
          </a:p>
        </p:txBody>
      </p:sp>
      <p:sp>
        <p:nvSpPr>
          <p:cNvPr id="3" name="Tijdelijke aanduiding voor inhoud 2"/>
          <p:cNvSpPr>
            <a:spLocks noGrp="1"/>
          </p:cNvSpPr>
          <p:nvPr>
            <p:ph idx="1"/>
          </p:nvPr>
        </p:nvSpPr>
        <p:spPr/>
        <p:txBody>
          <a:bodyPr>
            <a:normAutofit/>
          </a:bodyPr>
          <a:lstStyle/>
          <a:p>
            <a:pPr algn="ctr">
              <a:buNone/>
            </a:pPr>
            <a:endParaRPr lang="nl-NL" sz="2400" dirty="0" smtClean="0">
              <a:latin typeface="Verdana" pitchFamily="34" charset="0"/>
              <a:ea typeface="Verdana" pitchFamily="34" charset="0"/>
              <a:cs typeface="Verdana" pitchFamily="34" charset="0"/>
            </a:endParaRPr>
          </a:p>
          <a:p>
            <a:pPr algn="ct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Voor Zijne Majesteit Koning Willem Alexander </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een reden om het geslaagde project met eigen </a:t>
            </a:r>
          </a:p>
          <a:p>
            <a:pPr>
              <a:buNone/>
            </a:pPr>
            <a:endParaRPr lang="nl-NL" sz="2400" dirty="0" smtClean="0">
              <a:latin typeface="Verdana" pitchFamily="34" charset="0"/>
              <a:ea typeface="Verdana" pitchFamily="34" charset="0"/>
              <a:cs typeface="Verdana" pitchFamily="34" charset="0"/>
            </a:endParaRPr>
          </a:p>
          <a:p>
            <a:pPr>
              <a:buNone/>
            </a:pPr>
            <a:r>
              <a:rPr lang="nl-NL" sz="2400" dirty="0" smtClean="0">
                <a:latin typeface="Verdana" pitchFamily="34" charset="0"/>
                <a:ea typeface="Verdana" pitchFamily="34" charset="0"/>
                <a:cs typeface="Verdana" pitchFamily="34" charset="0"/>
              </a:rPr>
              <a:t>ogen te aanschouwen op 10 september 2015.</a:t>
            </a:r>
            <a:endParaRPr lang="nl-NL" sz="2400" dirty="0">
              <a:latin typeface="Verdana" pitchFamily="34" charset="0"/>
              <a:ea typeface="Verdana" pitchFamily="34" charset="0"/>
              <a:cs typeface="Verdana" pitchFamily="34" charset="0"/>
            </a:endParaRPr>
          </a:p>
        </p:txBody>
      </p:sp>
    </p:spTree>
  </p:cSld>
  <p:clrMapOvr>
    <a:masterClrMapping/>
  </p:clrMapOvr>
  <p:transition advTm="11341"/>
  <p:timing>
    <p:tnLst>
      <p:par>
        <p:cTn id="1" dur="indefinite" restart="never" nodeType="tmRoot"/>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TotalTime>
  <Words>305</Words>
  <Application>Microsoft Office PowerPoint</Application>
  <PresentationFormat>Diavoorstelling (4:3)</PresentationFormat>
  <Paragraphs>84</Paragraphs>
  <Slides>22</Slides>
  <Notes>1</Notes>
  <HiddenSlides>0</HiddenSlides>
  <MMClips>0</MMClips>
  <ScaleCrop>false</ScaleCrop>
  <HeadingPairs>
    <vt:vector size="4" baseType="variant">
      <vt:variant>
        <vt:lpstr>Thema</vt:lpstr>
      </vt:variant>
      <vt:variant>
        <vt:i4>1</vt:i4>
      </vt:variant>
      <vt:variant>
        <vt:lpstr>Diatitels</vt:lpstr>
      </vt:variant>
      <vt:variant>
        <vt:i4>22</vt:i4>
      </vt:variant>
    </vt:vector>
  </HeadingPairs>
  <TitlesOfParts>
    <vt:vector size="23" baseType="lpstr">
      <vt:lpstr>Office-thema</vt:lpstr>
      <vt:lpstr>Dia 1</vt:lpstr>
      <vt:lpstr>Dia 2</vt:lpstr>
      <vt:lpstr>KERN MET PIT EDITIE 2015 STICHTING DORPSBELANGEN GASSEL</vt:lpstr>
      <vt:lpstr>GASSEL</vt:lpstr>
      <vt:lpstr> De Stichting Dorpsbelangen Gassel beoogd:  </vt:lpstr>
      <vt:lpstr>Doel van de Stichting</vt:lpstr>
      <vt:lpstr>Opening Dorpsservicewinkel  22 september 2010</vt:lpstr>
      <vt:lpstr>REALISATIE</vt:lpstr>
      <vt:lpstr>Bezoek Zijne Majesteit  Koning Willem Alexander</vt:lpstr>
      <vt:lpstr>Dia 10</vt:lpstr>
      <vt:lpstr>Dia 11</vt:lpstr>
      <vt:lpstr>Dia 12</vt:lpstr>
      <vt:lpstr>RENOVATIE DORPSPLEIN</vt:lpstr>
      <vt:lpstr>HET OUDE DORPSPLEIN</vt:lpstr>
      <vt:lpstr>HET NIEUWE DORPSPLEIN 2015</vt:lpstr>
      <vt:lpstr>OPENING TERRAS</vt:lpstr>
      <vt:lpstr>FLOWER BASKETS</vt:lpstr>
      <vt:lpstr>Dia 18</vt:lpstr>
      <vt:lpstr>Sfeerverlichting</vt:lpstr>
      <vt:lpstr>sfeerverlichting</vt:lpstr>
      <vt:lpstr>Dia 21</vt:lpstr>
      <vt:lpstr>Dia 22</vt:lpstr>
    </vt:vector>
  </TitlesOfParts>
  <Company>unattended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Schraven</dc:creator>
  <cp:lastModifiedBy>Schraven</cp:lastModifiedBy>
  <cp:revision>82</cp:revision>
  <dcterms:created xsi:type="dcterms:W3CDTF">2015-09-24T11:12:21Z</dcterms:created>
  <dcterms:modified xsi:type="dcterms:W3CDTF">2016-01-20T20:32:42Z</dcterms:modified>
</cp:coreProperties>
</file>